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2"/>
  </p:notesMasterIdLst>
  <p:sldIdLst>
    <p:sldId id="256" r:id="rId4"/>
    <p:sldId id="459" r:id="rId5"/>
    <p:sldId id="363" r:id="rId6"/>
    <p:sldId id="274" r:id="rId7"/>
    <p:sldId id="275" r:id="rId8"/>
    <p:sldId id="277" r:id="rId9"/>
    <p:sldId id="384" r:id="rId10"/>
    <p:sldId id="338" r:id="rId11"/>
    <p:sldId id="409" r:id="rId12"/>
    <p:sldId id="401" r:id="rId13"/>
    <p:sldId id="337" r:id="rId14"/>
    <p:sldId id="354" r:id="rId15"/>
    <p:sldId id="341" r:id="rId16"/>
    <p:sldId id="385" r:id="rId17"/>
    <p:sldId id="387" r:id="rId18"/>
    <p:sldId id="388" r:id="rId19"/>
    <p:sldId id="389" r:id="rId20"/>
    <p:sldId id="391" r:id="rId21"/>
    <p:sldId id="392" r:id="rId22"/>
    <p:sldId id="344" r:id="rId23"/>
    <p:sldId id="395" r:id="rId24"/>
    <p:sldId id="396" r:id="rId25"/>
    <p:sldId id="398" r:id="rId26"/>
    <p:sldId id="424" r:id="rId27"/>
    <p:sldId id="415" r:id="rId28"/>
    <p:sldId id="411" r:id="rId29"/>
    <p:sldId id="412" r:id="rId30"/>
    <p:sldId id="413" r:id="rId31"/>
    <p:sldId id="353" r:id="rId32"/>
    <p:sldId id="416" r:id="rId33"/>
    <p:sldId id="417" r:id="rId34"/>
    <p:sldId id="402" r:id="rId35"/>
    <p:sldId id="403" r:id="rId36"/>
    <p:sldId id="425" r:id="rId37"/>
    <p:sldId id="366" r:id="rId38"/>
    <p:sldId id="367" r:id="rId39"/>
    <p:sldId id="368" r:id="rId40"/>
    <p:sldId id="373" r:id="rId41"/>
    <p:sldId id="369" r:id="rId42"/>
    <p:sldId id="370" r:id="rId43"/>
    <p:sldId id="371" r:id="rId44"/>
    <p:sldId id="372" r:id="rId45"/>
    <p:sldId id="374" r:id="rId46"/>
    <p:sldId id="377" r:id="rId47"/>
    <p:sldId id="418" r:id="rId48"/>
    <p:sldId id="423" r:id="rId49"/>
    <p:sldId id="421" r:id="rId50"/>
    <p:sldId id="420" r:id="rId51"/>
    <p:sldId id="375" r:id="rId52"/>
    <p:sldId id="404" r:id="rId53"/>
    <p:sldId id="378" r:id="rId54"/>
    <p:sldId id="407" r:id="rId55"/>
    <p:sldId id="382" r:id="rId56"/>
    <p:sldId id="383" r:id="rId57"/>
    <p:sldId id="379" r:id="rId58"/>
    <p:sldId id="381" r:id="rId59"/>
    <p:sldId id="380" r:id="rId60"/>
    <p:sldId id="258" r:id="rId6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339933"/>
    <a:srgbClr val="FF4747"/>
    <a:srgbClr val="FF9933"/>
    <a:srgbClr val="FF2D2D"/>
    <a:srgbClr val="FFCC00"/>
    <a:srgbClr val="FF0000"/>
    <a:srgbClr val="66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416" y="60"/>
      </p:cViewPr>
      <p:guideLst>
        <p:guide orient="horz" pos="2186"/>
        <p:guide pos="2868"/>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notesMaster" Target="notesMasters/notes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幻灯片图像占位符 3"/>
          <p:cNvSpPr>
            <a:spLocks noGrp="1"/>
          </p:cNvSpPr>
          <p:nvPr>
            <p:ph type="sldImg"/>
          </p:nvPr>
        </p:nvSpPr>
        <p:spPr>
          <a:xfrm>
            <a:off x="1143000" y="685800"/>
            <a:ext cx="4572000" cy="3429000"/>
          </a:xfrm>
          <a:prstGeom prst="rect">
            <a:avLst/>
          </a:prstGeom>
          <a:noFill/>
          <a:ln w="9525">
            <a:noFill/>
          </a:ln>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33A50D-42D5-430C-A9DF-195D8E7D220A}"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1938" y="115888"/>
            <a:ext cx="2074862" cy="56181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384175" y="115888"/>
            <a:ext cx="6075363" cy="5618162"/>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457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4648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075" name="图片 5"/>
          <p:cNvPicPr>
            <a:picLocks noChangeAspect="1"/>
          </p:cNvPicPr>
          <p:nvPr userDrawn="1"/>
        </p:nvPicPr>
        <p:blipFill>
          <a:blip r:embed="rId2"/>
          <a:stretch>
            <a:fillRect/>
          </a:stretch>
        </p:blipFill>
        <p:spPr>
          <a:xfrm>
            <a:off x="0" y="6350"/>
            <a:ext cx="9153525" cy="6851650"/>
          </a:xfrm>
          <a:prstGeom prst="rect">
            <a:avLst/>
          </a:prstGeom>
          <a:noFill/>
          <a:ln w="9525">
            <a:noFill/>
          </a:ln>
        </p:spPr>
      </p:pic>
      <p:pic>
        <p:nvPicPr>
          <p:cNvPr id="3" name="图片 2"/>
          <p:cNvPicPr>
            <a:picLocks noChangeAspect="1"/>
          </p:cNvPicPr>
          <p:nvPr userDrawn="1"/>
        </p:nvPicPr>
        <p:blipFill>
          <a:blip r:embed="rId3"/>
          <a:stretch>
            <a:fillRect/>
          </a:stretch>
        </p:blipFill>
        <p:spPr>
          <a:xfrm>
            <a:off x="4140200" y="5156835"/>
            <a:ext cx="1018540" cy="63182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1938" y="115888"/>
            <a:ext cx="2074862" cy="56181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384175" y="115888"/>
            <a:ext cx="6075363" cy="5618162"/>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457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4648200" y="1208088"/>
            <a:ext cx="4038600" cy="4525962"/>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descr="002"/>
          <p:cNvPicPr>
            <a:picLocks noChangeAspect="1"/>
          </p:cNvPicPr>
          <p:nvPr userDrawn="1"/>
        </p:nvPicPr>
        <p:blipFill>
          <a:blip r:embed="rId12"/>
          <a:stretch>
            <a:fillRect/>
          </a:stretch>
        </p:blipFill>
        <p:spPr>
          <a:xfrm>
            <a:off x="0" y="0"/>
            <a:ext cx="9144000" cy="6858000"/>
          </a:xfrm>
          <a:prstGeom prst="rect">
            <a:avLst/>
          </a:prstGeom>
          <a:noFill/>
          <a:ln w="9525">
            <a:noFill/>
          </a:ln>
        </p:spPr>
      </p:pic>
      <p:pic>
        <p:nvPicPr>
          <p:cNvPr id="1027" name="图片 1"/>
          <p:cNvPicPr>
            <a:picLocks noChangeAspect="1"/>
          </p:cNvPicPr>
          <p:nvPr userDrawn="1"/>
        </p:nvPicPr>
        <p:blipFill>
          <a:blip r:embed="rId13"/>
          <a:stretch>
            <a:fillRect/>
          </a:stretch>
        </p:blipFill>
        <p:spPr>
          <a:xfrm>
            <a:off x="9525" y="9525"/>
            <a:ext cx="9124950" cy="6838950"/>
          </a:xfrm>
          <a:prstGeom prst="rect">
            <a:avLst/>
          </a:prstGeom>
          <a:noFill/>
          <a:ln w="9525">
            <a:noFill/>
          </a:ln>
        </p:spPr>
      </p:pic>
      <p:sp>
        <p:nvSpPr>
          <p:cNvPr id="1028" name="Rectangle 11"/>
          <p:cNvSpPr>
            <a:spLocks noGrp="1"/>
          </p:cNvSpPr>
          <p:nvPr>
            <p:ph type="body"/>
          </p:nvPr>
        </p:nvSpPr>
        <p:spPr>
          <a:xfrm>
            <a:off x="457200" y="1208088"/>
            <a:ext cx="8229600" cy="4525962"/>
          </a:xfrm>
          <a:prstGeom prst="rect">
            <a:avLst/>
          </a:prstGeom>
          <a:noFill/>
          <a:ln w="9525">
            <a:noFill/>
          </a:ln>
        </p:spPr>
        <p:txBody>
          <a:bodyPr anchor="t" anchorCtr="0"/>
          <a:p>
            <a:pPr lvl="0" indent="-342900"/>
            <a:r>
              <a:rPr lang="zh-CN" altLang="zh-CN" dirty="0"/>
              <a:t>单击此处编辑母版文本样式</a:t>
            </a:r>
            <a:endParaRPr lang="zh-CN" altLang="zh-CN" dirty="0"/>
          </a:p>
          <a:p>
            <a:pPr lvl="1" indent="-28575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1029"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2" name="Rectangle 13"/>
          <p:cNvSpPr>
            <a:spLocks noGrp="1" noChangeArrowheads="1"/>
          </p:cNvSpPr>
          <p:nvPr>
            <p:ph type="ftr" sz="quarter" idx="3"/>
          </p:nvPr>
        </p:nvSpPr>
        <p:spPr bwMode="auto">
          <a:xfrm>
            <a:off x="7912100" y="6524625"/>
            <a:ext cx="11969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1200">
                <a:solidFill>
                  <a:schemeClr val="bg1"/>
                </a:solidFill>
                <a:latin typeface="+mn-ea"/>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Page </a:t>
            </a:r>
            <a:fld id="{70A3A7D0-9A06-4E13-8B8B-AC0FE4838056}" type="slidenum">
              <a:rPr kumimoji="0" lang="en-US" altLang="zh-CN" sz="1200" b="0" i="0" u="none" strike="noStrike" kern="1200" cap="none" spc="0" normalizeH="0" baseline="0" noProof="0" smtClean="0">
                <a:ln>
                  <a:noFill/>
                </a:ln>
                <a:solidFill>
                  <a:schemeClr val="bg1"/>
                </a:solidFill>
                <a:effectLst/>
                <a:uLnTx/>
                <a:uFillTx/>
                <a:latin typeface="+mn-ea"/>
                <a:ea typeface="+mn-ea"/>
                <a:cs typeface="+mn-cs"/>
              </a:rPr>
            </a:fld>
            <a:r>
              <a:rPr kumimoji="0" lang="en-US" altLang="zh-CN" sz="1200" b="0" i="0" u="none" strike="noStrike" kern="1200" cap="none" spc="0" normalizeH="0" baseline="0" noProof="0" smtClean="0">
                <a:ln>
                  <a:noFill/>
                </a:ln>
                <a:solidFill>
                  <a:schemeClr val="bg1"/>
                </a:solidFill>
                <a:effectLst/>
                <a:uLnTx/>
                <a:uFillTx/>
                <a:latin typeface="+mn-ea"/>
                <a:ea typeface="+mn-ea"/>
                <a:cs typeface="+mn-cs"/>
              </a:rPr>
              <a:t> </a:t>
            </a:r>
            <a:endParaRPr kumimoji="0" lang="en-US" altLang="zh-CN" sz="1200" b="0" i="0" u="none" strike="noStrike" kern="1200" cap="none" spc="0" normalizeH="0" baseline="0" noProof="0" smtClean="0">
              <a:ln>
                <a:noFill/>
              </a:ln>
              <a:solidFill>
                <a:schemeClr val="bg1"/>
              </a:solidFill>
              <a:effectLst/>
              <a:uLnTx/>
              <a:uFillTx/>
              <a:latin typeface="+mn-ea"/>
              <a:ea typeface="+mn-ea"/>
              <a:cs typeface="+mn-cs"/>
            </a:endParaRPr>
          </a:p>
        </p:txBody>
      </p:sp>
      <p:pic>
        <p:nvPicPr>
          <p:cNvPr id="3" name="图片 2"/>
          <p:cNvPicPr>
            <a:picLocks noChangeAspect="1"/>
          </p:cNvPicPr>
          <p:nvPr userDrawn="1"/>
        </p:nvPicPr>
        <p:blipFill>
          <a:blip r:embed="rId14"/>
          <a:stretch>
            <a:fillRect/>
          </a:stretch>
        </p:blipFill>
        <p:spPr>
          <a:xfrm>
            <a:off x="8070850" y="175895"/>
            <a:ext cx="735330" cy="4565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2600" b="1" kern="1200">
          <a:solidFill>
            <a:srgbClr val="339933"/>
          </a:solidFill>
          <a:latin typeface="+mj-lt"/>
          <a:ea typeface="+mj-ea"/>
          <a:cs typeface="+mj-cs"/>
        </a:defRPr>
      </a:lvl1pPr>
      <a:lvl2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Picture 3" descr="001"/>
          <p:cNvPicPr>
            <a:picLocks noChangeAspect="1"/>
          </p:cNvPicPr>
          <p:nvPr userDrawn="1"/>
        </p:nvPicPr>
        <p:blipFill>
          <a:blip r:embed="rId12"/>
          <a:stretch>
            <a:fillRect/>
          </a:stretch>
        </p:blipFill>
        <p:spPr>
          <a:xfrm>
            <a:off x="0" y="0"/>
            <a:ext cx="9144000" cy="6858000"/>
          </a:xfrm>
          <a:prstGeom prst="rect">
            <a:avLst/>
          </a:prstGeom>
          <a:noFill/>
          <a:ln w="9525">
            <a:noFill/>
          </a:ln>
        </p:spPr>
      </p:pic>
      <p:sp>
        <p:nvSpPr>
          <p:cNvPr id="2051" name="Rectangle 11"/>
          <p:cNvSpPr>
            <a:spLocks noGrp="1"/>
          </p:cNvSpPr>
          <p:nvPr>
            <p:ph type="body"/>
          </p:nvPr>
        </p:nvSpPr>
        <p:spPr>
          <a:xfrm>
            <a:off x="457200" y="1208088"/>
            <a:ext cx="8229600" cy="4525962"/>
          </a:xfrm>
          <a:prstGeom prst="rect">
            <a:avLst/>
          </a:prstGeom>
          <a:noFill/>
          <a:ln w="9525">
            <a:noFill/>
          </a:ln>
        </p:spPr>
        <p:txBody>
          <a:bodyPr anchor="t" anchorCtr="0"/>
          <a:p>
            <a:pPr lvl="0" indent="-342900"/>
            <a:r>
              <a:rPr lang="zh-CN" altLang="zh-CN" dirty="0"/>
              <a:t>单击此处编辑母版文本样式</a:t>
            </a:r>
            <a:endParaRPr lang="zh-CN" altLang="zh-CN" dirty="0"/>
          </a:p>
          <a:p>
            <a:pPr lvl="1" indent="-28575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2052"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zh-CN" dirty="0"/>
              <a:t>单击此处编辑母版标题样式</a:t>
            </a:r>
            <a:endParaRPr lang="zh-CN"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2600" b="1" kern="1200">
          <a:solidFill>
            <a:srgbClr val="339933"/>
          </a:solidFill>
          <a:latin typeface="+mj-lt"/>
          <a:ea typeface="+mj-ea"/>
          <a:cs typeface="+mj-cs"/>
        </a:defRPr>
      </a:lvl1pPr>
      <a:lvl2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600" b="1">
          <a:solidFill>
            <a:srgbClr val="339933"/>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hyperlink" Target="https://github.com/heiyeluren" TargetMode="External"/><Relationship Id="rId6" Type="http://schemas.openxmlformats.org/officeDocument/2006/relationships/image" Target="../media/image8.png"/><Relationship Id="rId5" Type="http://schemas.openxmlformats.org/officeDocument/2006/relationships/hyperlink" Target="http://blog.csdn.net/heiyeshuwu" TargetMode="External"/><Relationship Id="rId4" Type="http://schemas.openxmlformats.org/officeDocument/2006/relationships/hyperlink" Target="http://weibo.com/heiyeluren" TargetMode="External"/><Relationship Id="rId3" Type="http://schemas.openxmlformats.org/officeDocument/2006/relationships/image" Target="../media/image7.png"/><Relationship Id="rId2" Type="http://schemas.openxmlformats.org/officeDocument/2006/relationships/image" Target="../media/image6.png"/><Relationship Id="rId14" Type="http://schemas.openxmlformats.org/officeDocument/2006/relationships/slideLayout" Target="../slideLayouts/slideLayout13.xml"/><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0" Type="http://schemas.openxmlformats.org/officeDocument/2006/relationships/slideLayout" Target="../slideLayouts/slideLayout7.xml"/><Relationship Id="rId1"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8.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14"/>
          <p:cNvSpPr>
            <a:spLocks noGrp="1"/>
          </p:cNvSpPr>
          <p:nvPr>
            <p:ph type="ctrTitle" sz="quarter" idx="4294967295"/>
          </p:nvPr>
        </p:nvSpPr>
        <p:spPr>
          <a:xfrm>
            <a:off x="31115" y="1844675"/>
            <a:ext cx="9095105" cy="1298575"/>
          </a:xfrm>
        </p:spPr>
        <p:txBody>
          <a:bodyPr wrap="square" lIns="91440" tIns="45720" rIns="91440" bIns="45720" anchor="ctr" anchorCtr="0"/>
          <a:lstStyle>
            <a:lvl1pPr lvl="0">
              <a:buClrTx/>
              <a:buSzTx/>
              <a:buFontTx/>
              <a:defRPr/>
            </a:lvl1pPr>
          </a:lstStyle>
          <a:p>
            <a:pPr lvl="0" algn="ctr" eaLnBrk="1" hangingPunct="1"/>
            <a:r>
              <a:rPr lang="zh-CN" altLang="en-US" sz="5200" dirty="0">
                <a:latin typeface="微软雅黑" panose="020B0503020204020204" pitchFamily="34" charset="-122"/>
              </a:rPr>
              <a:t>如何成为优秀的面试官</a:t>
            </a:r>
            <a:endParaRPr lang="zh-CN" altLang="en-US" sz="5200" dirty="0">
              <a:latin typeface="微软雅黑" panose="020B0503020204020204" pitchFamily="34" charset="-122"/>
            </a:endParaRPr>
          </a:p>
        </p:txBody>
      </p:sp>
      <p:sp>
        <p:nvSpPr>
          <p:cNvPr id="5122" name="Text Box 15"/>
          <p:cNvSpPr txBox="1"/>
          <p:nvPr/>
        </p:nvSpPr>
        <p:spPr>
          <a:xfrm>
            <a:off x="3131820" y="3500755"/>
            <a:ext cx="3179445" cy="583565"/>
          </a:xfrm>
          <a:prstGeom prst="rect">
            <a:avLst/>
          </a:prstGeom>
          <a:noFill/>
          <a:ln w="9525">
            <a:noFill/>
          </a:ln>
        </p:spPr>
        <p:txBody>
          <a:bodyPr wrap="square" anchor="t" anchorCtr="0">
            <a:spAutoFit/>
          </a:bodyPr>
          <a:p>
            <a:pPr algn="ctr"/>
            <a:r>
              <a:rPr lang="zh-CN" altLang="en-US" sz="1600" dirty="0">
                <a:latin typeface="微软雅黑" panose="020B0503020204020204" pitchFamily="34" charset="-122"/>
                <a:ea typeface="微软雅黑" panose="020B0503020204020204" pitchFamily="34" charset="-122"/>
              </a:rPr>
              <a:t>黑夜路人（谢华亮</a:t>
            </a:r>
            <a:r>
              <a:rPr lang="en-US" altLang="zh-CN" sz="1600" dirty="0">
                <a:latin typeface="微软雅黑" panose="020B0503020204020204" pitchFamily="34" charset="-122"/>
                <a:ea typeface="微软雅黑" panose="020B0503020204020204" pitchFamily="34" charset="-122"/>
              </a:rPr>
              <a:t> Black</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201</a:t>
            </a:r>
            <a:r>
              <a:rPr lang="en-US" altLang="zh-CN" sz="1600" dirty="0">
                <a:latin typeface="微软雅黑" panose="020B0503020204020204" pitchFamily="34" charset="-122"/>
                <a:ea typeface="微软雅黑" panose="020B0503020204020204" pitchFamily="34" charset="-122"/>
              </a:rPr>
              <a:t>6/9/3</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3313" name="Picture 2"/>
          <p:cNvPicPr>
            <a:picLocks noChangeAspect="1"/>
          </p:cNvPicPr>
          <p:nvPr/>
        </p:nvPicPr>
        <p:blipFill>
          <a:blip r:embed="rId1"/>
          <a:stretch>
            <a:fillRect/>
          </a:stretch>
        </p:blipFill>
        <p:spPr>
          <a:xfrm>
            <a:off x="1700213" y="1428750"/>
            <a:ext cx="5743575" cy="4000500"/>
          </a:xfrm>
          <a:prstGeom prst="rect">
            <a:avLst/>
          </a:prstGeom>
          <a:noFill/>
          <a:ln w="9525">
            <a:noFill/>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idx="4294967295"/>
          </p:nvPr>
        </p:nvSpPr>
        <p:spPr/>
        <p:txBody>
          <a:bodyPr wrap="square" lIns="91440" tIns="45720" rIns="91440" bIns="45720" anchor="ctr" anchorCtr="0"/>
          <a:p>
            <a:endParaRPr lang="zh-CN" altLang="en-US" dirty="0"/>
          </a:p>
        </p:txBody>
      </p:sp>
      <p:sp>
        <p:nvSpPr>
          <p:cNvPr id="14338" name="Rectangle 3"/>
          <p:cNvSpPr>
            <a:spLocks noGrp="1"/>
          </p:cNvSpPr>
          <p:nvPr>
            <p:ph type="body" idx="4294967295"/>
          </p:nvPr>
        </p:nvSpPr>
        <p:spPr>
          <a:xfrm>
            <a:off x="590550" y="1157288"/>
            <a:ext cx="8075613" cy="4525962"/>
          </a:xfrm>
        </p:spPr>
        <p:txBody>
          <a:bodyPr wrap="square" lIns="91440" tIns="45720" rIns="91440" bIns="45720" anchor="t" anchorCtr="0"/>
          <a:p>
            <a:pPr algn="ctr">
              <a:lnSpc>
                <a:spcPct val="150000"/>
              </a:lnSpc>
              <a:buNone/>
            </a:pPr>
            <a:r>
              <a:rPr lang="en-US" altLang="zh-CN" sz="4800" dirty="0">
                <a:solidFill>
                  <a:srgbClr val="339933"/>
                </a:solidFill>
              </a:rPr>
              <a:t>So, please remember</a:t>
            </a:r>
            <a:endParaRPr lang="en-US" altLang="zh-CN" sz="4800" dirty="0">
              <a:solidFill>
                <a:srgbClr val="339933"/>
              </a:solidFill>
            </a:endParaRPr>
          </a:p>
          <a:p>
            <a:pPr algn="ctr">
              <a:lnSpc>
                <a:spcPct val="150000"/>
              </a:lnSpc>
              <a:buNone/>
            </a:pPr>
            <a:r>
              <a:rPr lang="zh-CN" altLang="en-US" sz="8000" dirty="0">
                <a:solidFill>
                  <a:schemeClr val="accent2"/>
                </a:solidFill>
              </a:rPr>
              <a:t>我是面试官</a:t>
            </a:r>
            <a:endParaRPr lang="zh-CN" altLang="en-US" sz="8000" dirty="0">
              <a:solidFill>
                <a:schemeClr val="accent2"/>
              </a:solidFill>
            </a:endParaRPr>
          </a:p>
        </p:txBody>
      </p:sp>
      <p:sp>
        <p:nvSpPr>
          <p:cNvPr id="1433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idx="4294967295"/>
          </p:nvPr>
        </p:nvSpPr>
        <p:spPr/>
        <p:txBody>
          <a:bodyPr wrap="square" lIns="91440" tIns="45720" rIns="91440" bIns="45720" anchor="ctr" anchorCtr="0"/>
          <a:p>
            <a:endParaRPr lang="zh-CN" altLang="en-US" dirty="0"/>
          </a:p>
        </p:txBody>
      </p:sp>
      <p:sp>
        <p:nvSpPr>
          <p:cNvPr id="15362" name="Rectangle 3"/>
          <p:cNvSpPr>
            <a:spLocks noGrp="1"/>
          </p:cNvSpPr>
          <p:nvPr>
            <p:ph type="body" idx="4294967295"/>
          </p:nvPr>
        </p:nvSpPr>
        <p:spPr>
          <a:xfrm>
            <a:off x="612775" y="981075"/>
            <a:ext cx="8423275" cy="4525963"/>
          </a:xfrm>
        </p:spPr>
        <p:txBody>
          <a:bodyPr wrap="square" lIns="91440" tIns="45720" rIns="91440" bIns="45720" anchor="t" anchorCtr="0"/>
          <a:p>
            <a:pPr algn="ctr">
              <a:buNone/>
            </a:pPr>
            <a:r>
              <a:rPr lang="zh-CN" altLang="en-US" sz="4800" dirty="0"/>
              <a:t>   </a:t>
            </a:r>
            <a:endParaRPr lang="en-US" altLang="zh-CN" sz="4800" dirty="0"/>
          </a:p>
          <a:p>
            <a:pPr algn="ctr">
              <a:buNone/>
            </a:pPr>
            <a:r>
              <a:rPr lang="zh-CN" altLang="en-US" sz="4800" dirty="0"/>
              <a:t>   </a:t>
            </a:r>
            <a:r>
              <a:rPr lang="en-US" altLang="zh-CN" sz="4800" dirty="0">
                <a:solidFill>
                  <a:srgbClr val="339933"/>
                </a:solidFill>
              </a:rPr>
              <a:t>Note</a:t>
            </a:r>
            <a:r>
              <a:rPr lang="zh-CN" altLang="en-US" sz="4800" dirty="0">
                <a:solidFill>
                  <a:srgbClr val="339933"/>
                </a:solidFill>
              </a:rPr>
              <a:t>：以下内容纯干货</a:t>
            </a:r>
            <a:endParaRPr lang="zh-CN" altLang="en-US" sz="4800" dirty="0">
              <a:solidFill>
                <a:srgbClr val="339933"/>
              </a:solidFill>
            </a:endParaRPr>
          </a:p>
          <a:p>
            <a:pPr algn="ctr">
              <a:lnSpc>
                <a:spcPct val="150000"/>
              </a:lnSpc>
              <a:buNone/>
            </a:pPr>
            <a:r>
              <a:rPr lang="zh-CN" altLang="en-US" sz="8000" dirty="0">
                <a:solidFill>
                  <a:schemeClr val="accent2"/>
                </a:solidFill>
              </a:rPr>
              <a:t>   记得仔细听哦</a:t>
            </a:r>
            <a:endParaRPr lang="zh-CN" altLang="en-US" sz="8000" dirty="0">
              <a:solidFill>
                <a:schemeClr val="accent2"/>
              </a:solidFill>
            </a:endParaRPr>
          </a:p>
        </p:txBody>
      </p:sp>
      <p:sp>
        <p:nvSpPr>
          <p:cNvPr id="1536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5364" name="Picture 6"/>
          <p:cNvPicPr>
            <a:picLocks noChangeAspect="1"/>
          </p:cNvPicPr>
          <p:nvPr/>
        </p:nvPicPr>
        <p:blipFill>
          <a:blip r:embed="rId1"/>
          <a:stretch>
            <a:fillRect/>
          </a:stretch>
        </p:blipFill>
        <p:spPr>
          <a:xfrm>
            <a:off x="258763" y="820738"/>
            <a:ext cx="1352550" cy="46958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idx="4294967295"/>
          </p:nvPr>
        </p:nvSpPr>
        <p:spPr/>
        <p:txBody>
          <a:bodyPr wrap="square" lIns="91440" tIns="45720" rIns="91440" bIns="45720" anchor="ctr" anchorCtr="0"/>
          <a:p>
            <a:r>
              <a:rPr lang="zh-CN" altLang="en-US" dirty="0"/>
              <a:t>目录 Index</a:t>
            </a:r>
            <a:endParaRPr lang="zh-CN" altLang="en-US" dirty="0"/>
          </a:p>
        </p:txBody>
      </p:sp>
      <p:pic>
        <p:nvPicPr>
          <p:cNvPr id="16386" name="图示 1"/>
          <p:cNvPicPr/>
          <p:nvPr/>
        </p:nvPicPr>
        <p:blipFill>
          <a:blip r:embed="rId1"/>
          <a:stretch>
            <a:fillRect/>
          </a:stretch>
        </p:blipFill>
        <p:spPr>
          <a:xfrm>
            <a:off x="274638" y="1371600"/>
            <a:ext cx="8686800" cy="39624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idx="4294967295"/>
          </p:nvPr>
        </p:nvSpPr>
        <p:spPr/>
        <p:txBody>
          <a:bodyPr wrap="square" lIns="91440" tIns="45720" rIns="91440" bIns="45720" anchor="ctr" anchorCtr="0"/>
          <a:p>
            <a:r>
              <a:rPr lang="zh-CN" altLang="en-US" dirty="0"/>
              <a:t>招聘流程 Recruitment Procedure</a:t>
            </a:r>
            <a:endParaRPr lang="zh-CN" altLang="en-US" dirty="0"/>
          </a:p>
        </p:txBody>
      </p:sp>
      <p:sp>
        <p:nvSpPr>
          <p:cNvPr id="17410"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7411" name="图示 3"/>
          <p:cNvPicPr/>
          <p:nvPr/>
        </p:nvPicPr>
        <p:blipFill>
          <a:blip r:embed="rId1"/>
          <a:stretch>
            <a:fillRect/>
          </a:stretch>
        </p:blipFill>
        <p:spPr>
          <a:xfrm>
            <a:off x="-65087" y="706438"/>
            <a:ext cx="8885237" cy="5700712"/>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18434" name="图示 1"/>
          <p:cNvPicPr/>
          <p:nvPr/>
        </p:nvPicPr>
        <p:blipFill>
          <a:blip r:embed="rId1"/>
          <a:stretch>
            <a:fillRect/>
          </a:stretch>
        </p:blipFill>
        <p:spPr>
          <a:xfrm>
            <a:off x="-754062" y="950913"/>
            <a:ext cx="9069387" cy="5284787"/>
          </a:xfrm>
          <a:prstGeom prst="rect">
            <a:avLst/>
          </a:prstGeom>
          <a:noFill/>
          <a:ln w="9525">
            <a:noFill/>
          </a:ln>
        </p:spPr>
      </p:pic>
      <p:sp>
        <p:nvSpPr>
          <p:cNvPr id="18435" name="圆角矩形 6"/>
          <p:cNvSpPr/>
          <p:nvPr/>
        </p:nvSpPr>
        <p:spPr>
          <a:xfrm>
            <a:off x="5075238" y="1149350"/>
            <a:ext cx="2947987" cy="1055688"/>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年龄、性别</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教育背景</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工作背景</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436" name="圆角矩形 13"/>
          <p:cNvSpPr/>
          <p:nvPr/>
        </p:nvSpPr>
        <p:spPr>
          <a:xfrm>
            <a:off x="5148263" y="2947988"/>
            <a:ext cx="2879725" cy="1057275"/>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擅长技术、</a:t>
            </a:r>
            <a:endParaRPr lang="en-US" altLang="zh-CN" dirty="0">
              <a:solidFill>
                <a:srgbClr val="FFFFFF"/>
              </a:solidFill>
              <a:latin typeface="微软雅黑" panose="020B0503020204020204" pitchFamily="34" charset="-122"/>
              <a:ea typeface="宋体" panose="02010600030101010101" pitchFamily="2"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综合能力</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精通、熟练、了解</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8437" name="圆角矩形 15"/>
          <p:cNvSpPr/>
          <p:nvPr/>
        </p:nvSpPr>
        <p:spPr>
          <a:xfrm>
            <a:off x="5148263" y="4821238"/>
            <a:ext cx="2879725" cy="1055687"/>
          </a:xfrm>
          <a:prstGeom prst="roundRect">
            <a:avLst>
              <a:gd name="adj" fmla="val 16667"/>
            </a:avLst>
          </a:prstGeom>
          <a:solidFill>
            <a:srgbClr val="6B6BCF"/>
          </a:solidFill>
          <a:ln w="9525" cap="flat" cmpd="sng">
            <a:solidFill>
              <a:schemeClr val="tx1"/>
            </a:solidFill>
            <a:prstDash val="solid"/>
            <a:round/>
            <a:headEnd type="none" w="med" len="med"/>
            <a:tailEnd type="none" w="med" len="med"/>
          </a:ln>
        </p:spPr>
        <p:txBody>
          <a:bodyPr anchor="t" anchorCtr="0"/>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公司</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业务项目</a:t>
            </a:r>
            <a:endParaRPr lang="zh-CN" altLang="en-US" dirty="0">
              <a:solidFill>
                <a:srgbClr val="FFFF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做过其他的什么事儿</a:t>
            </a:r>
            <a:endParaRPr lang="zh-CN" altLang="en-US"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19458" name="图示 1"/>
          <p:cNvPicPr/>
          <p:nvPr/>
        </p:nvPicPr>
        <p:blipFill>
          <a:blip r:embed="rId1"/>
          <a:stretch>
            <a:fillRect/>
          </a:stretch>
        </p:blipFill>
        <p:spPr>
          <a:xfrm>
            <a:off x="1347788" y="1798638"/>
            <a:ext cx="7777162" cy="3133725"/>
          </a:xfrm>
          <a:prstGeom prst="rect">
            <a:avLst/>
          </a:prstGeom>
          <a:noFill/>
          <a:ln w="9525">
            <a:noFill/>
          </a:ln>
        </p:spPr>
      </p:pic>
      <p:sp>
        <p:nvSpPr>
          <p:cNvPr id="19459" name="圆角矩形 2"/>
          <p:cNvSpPr/>
          <p:nvPr/>
        </p:nvSpPr>
        <p:spPr>
          <a:xfrm>
            <a:off x="179388" y="1844675"/>
            <a:ext cx="1092200" cy="2808288"/>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基</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本</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信</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息</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0482" name="图示 1"/>
          <p:cNvPicPr/>
          <p:nvPr/>
        </p:nvPicPr>
        <p:blipFill>
          <a:blip r:embed="rId1"/>
          <a:stretch>
            <a:fillRect/>
          </a:stretch>
        </p:blipFill>
        <p:spPr>
          <a:xfrm>
            <a:off x="1463675" y="950913"/>
            <a:ext cx="7515225" cy="3876675"/>
          </a:xfrm>
          <a:prstGeom prst="rect">
            <a:avLst/>
          </a:prstGeom>
          <a:noFill/>
          <a:ln w="9525">
            <a:noFill/>
          </a:ln>
        </p:spPr>
      </p:pic>
      <p:sp>
        <p:nvSpPr>
          <p:cNvPr id="20483" name="圆角矩形 2"/>
          <p:cNvSpPr/>
          <p:nvPr/>
        </p:nvSpPr>
        <p:spPr>
          <a:xfrm>
            <a:off x="107950" y="1484313"/>
            <a:ext cx="1092200" cy="2808287"/>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工作背景</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20484" name="矩形标注 4"/>
          <p:cNvSpPr/>
          <p:nvPr/>
        </p:nvSpPr>
        <p:spPr>
          <a:xfrm>
            <a:off x="4140200" y="4797425"/>
            <a:ext cx="3959225" cy="863600"/>
          </a:xfrm>
          <a:prstGeom prst="wedgeRectCallout">
            <a:avLst>
              <a:gd name="adj1" fmla="val -20833"/>
              <a:gd name="adj2" fmla="val 62500"/>
            </a:avLst>
          </a:prstGeom>
          <a:solidFill>
            <a:schemeClr val="accent1"/>
          </a:solidFill>
          <a:ln w="9525" cap="flat" cmpd="sng">
            <a:solidFill>
              <a:schemeClr val="tx1"/>
            </a:solidFill>
            <a:prstDash val="solid"/>
            <a:bevel/>
            <a:headEnd type="none" w="med" len="med"/>
            <a:tailEnd type="none" w="med" len="med"/>
          </a:ln>
        </p:spPr>
        <p:txBody>
          <a:bodyPr anchor="t" anchorCtr="0"/>
          <a:p>
            <a:pPr lvl="1" indent="0" algn="l" eaLnBrk="1" fontAlgn="base" hangingPunct="1">
              <a:spcBef>
                <a:spcPct val="0"/>
              </a:spcBef>
              <a:spcAft>
                <a:spcPct val="0"/>
              </a:spcAft>
              <a:buNone/>
            </a:pPr>
            <a:r>
              <a:rPr lang="zh-CN" altLang="en-US" sz="1400" dirty="0">
                <a:solidFill>
                  <a:schemeClr val="tx1"/>
                </a:solidFill>
                <a:latin typeface="微软雅黑" panose="020B0503020204020204" pitchFamily="34" charset="-122"/>
                <a:ea typeface="宋体" panose="02010600030101010101" pitchFamily="2" charset="-122"/>
              </a:rPr>
              <a:t>不要被关键字唬住了，比如经常出现的什么：分布式、高并发、高性能、大数据等等，关注下他们业务的流量、数据</a:t>
            </a:r>
            <a:endParaRPr lang="zh-CN" altLang="en-US" sz="1400" dirty="0">
              <a:solidFill>
                <a:schemeClr val="tx1"/>
              </a:solidFill>
              <a:latin typeface="微软雅黑" panose="020B0503020204020204" pitchFamily="34" charset="-122"/>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1506" name="图示 1"/>
          <p:cNvPicPr/>
          <p:nvPr/>
        </p:nvPicPr>
        <p:blipFill>
          <a:blip r:embed="rId1"/>
          <a:stretch>
            <a:fillRect/>
          </a:stretch>
        </p:blipFill>
        <p:spPr>
          <a:xfrm>
            <a:off x="1298575" y="950913"/>
            <a:ext cx="7680325" cy="3949700"/>
          </a:xfrm>
          <a:prstGeom prst="rect">
            <a:avLst/>
          </a:prstGeom>
          <a:noFill/>
          <a:ln w="9525">
            <a:noFill/>
          </a:ln>
        </p:spPr>
      </p:pic>
      <p:sp>
        <p:nvSpPr>
          <p:cNvPr id="21507" name="圆角矩形 2"/>
          <p:cNvSpPr/>
          <p:nvPr/>
        </p:nvSpPr>
        <p:spPr>
          <a:xfrm>
            <a:off x="107950" y="1557338"/>
            <a:ext cx="1092200" cy="2808287"/>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技能列表</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
        <p:nvSpPr>
          <p:cNvPr id="21508" name="矩形标注 4"/>
          <p:cNvSpPr/>
          <p:nvPr/>
        </p:nvSpPr>
        <p:spPr>
          <a:xfrm>
            <a:off x="4140200" y="4797425"/>
            <a:ext cx="3959225" cy="358775"/>
          </a:xfrm>
          <a:prstGeom prst="wedgeRectCallout">
            <a:avLst>
              <a:gd name="adj1" fmla="val -20833"/>
              <a:gd name="adj2" fmla="val 62500"/>
            </a:avLst>
          </a:prstGeom>
          <a:solidFill>
            <a:schemeClr val="accent1"/>
          </a:solidFill>
          <a:ln w="9525" cap="flat" cmpd="sng">
            <a:solidFill>
              <a:schemeClr val="tx1"/>
            </a:solidFill>
            <a:prstDash val="solid"/>
            <a:bevel/>
            <a:headEnd type="none" w="med" len="med"/>
            <a:tailEnd type="none" w="med" len="med"/>
          </a:ln>
        </p:spPr>
        <p:txBody>
          <a:bodyPr anchor="t" anchorCtr="0"/>
          <a:p>
            <a:pPr lvl="1" indent="0" algn="l" eaLnBrk="1" fontAlgn="base" hangingPunct="1">
              <a:spcBef>
                <a:spcPct val="0"/>
              </a:spcBef>
              <a:spcAft>
                <a:spcPct val="0"/>
              </a:spcAft>
              <a:buNone/>
            </a:pPr>
            <a:r>
              <a:rPr lang="zh-CN" altLang="en-US" sz="1400" dirty="0">
                <a:solidFill>
                  <a:schemeClr val="tx1"/>
                </a:solidFill>
                <a:latin typeface="微软雅黑" panose="020B0503020204020204" pitchFamily="34" charset="-122"/>
                <a:ea typeface="宋体" panose="02010600030101010101" pitchFamily="2" charset="-122"/>
              </a:rPr>
              <a:t>这个不是绝对，一般这么看都误差不大</a:t>
            </a:r>
            <a:endParaRPr lang="zh-CN" altLang="en-US" sz="1400" dirty="0">
              <a:solidFill>
                <a:schemeClr val="tx1"/>
              </a:solidFill>
              <a:latin typeface="微软雅黑" panose="020B0503020204020204" pitchFamily="34"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txBox="1"/>
          <p:nvPr/>
        </p:nvSpPr>
        <p:spPr>
          <a:xfrm>
            <a:off x="312738"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简历筛选 Resumes Screen</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22530" name="圆角矩形 2"/>
          <p:cNvSpPr/>
          <p:nvPr/>
        </p:nvSpPr>
        <p:spPr>
          <a:xfrm>
            <a:off x="239713" y="1628775"/>
            <a:ext cx="1092200" cy="2808288"/>
          </a:xfrm>
          <a:prstGeom prst="roundRect">
            <a:avLst>
              <a:gd name="adj" fmla="val 16667"/>
            </a:avLst>
          </a:prstGeom>
          <a:solidFill>
            <a:srgbClr val="00B050"/>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筛选标准</a:t>
            </a: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nvGrpSpPr>
          <p:cNvPr id="22531" name="Group 4"/>
          <p:cNvGrpSpPr/>
          <p:nvPr/>
        </p:nvGrpSpPr>
        <p:grpSpPr>
          <a:xfrm>
            <a:off x="1763713" y="1646238"/>
            <a:ext cx="7200900" cy="2790825"/>
            <a:chOff x="0" y="0"/>
            <a:chExt cx="2620462" cy="1266694"/>
          </a:xfrm>
        </p:grpSpPr>
        <p:sp>
          <p:nvSpPr>
            <p:cNvPr id="22532" name="圆角矩形 6"/>
            <p:cNvSpPr/>
            <p:nvPr/>
          </p:nvSpPr>
          <p:spPr>
            <a:xfrm>
              <a:off x="0" y="0"/>
              <a:ext cx="2620462" cy="1266694"/>
            </a:xfrm>
            <a:prstGeom prst="roundRect">
              <a:avLst>
                <a:gd name="adj" fmla="val 16667"/>
              </a:avLst>
            </a:prstGeom>
            <a:solidFill>
              <a:srgbClr val="6B6BCF"/>
            </a:solidFill>
            <a:ln w="25400" cap="flat" cmpd="sng">
              <a:solidFill>
                <a:srgbClr val="FF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2533" name="圆角矩形 4"/>
            <p:cNvSpPr/>
            <p:nvPr/>
          </p:nvSpPr>
          <p:spPr>
            <a:xfrm>
              <a:off x="61814" y="61966"/>
              <a:ext cx="2496834" cy="1142763"/>
            </a:xfrm>
            <a:prstGeom prst="rect">
              <a:avLst/>
            </a:prstGeom>
            <a:noFill/>
            <a:ln w="9525">
              <a:noFill/>
            </a:ln>
          </p:spPr>
          <p:txBody>
            <a:bodyPr lIns="53340" tIns="26670" rIns="53340" bIns="26670" anchor="ctr" anchorCtr="0"/>
            <a:p>
              <a:pPr defTabSz="622300">
                <a:lnSpc>
                  <a:spcPct val="90000"/>
                </a:lnSpc>
                <a:spcAft>
                  <a:spcPct val="35000"/>
                </a:spcAft>
              </a:pPr>
              <a:r>
                <a:rPr lang="zh-CN" altLang="en-US" sz="3600" dirty="0">
                  <a:solidFill>
                    <a:srgbClr val="FFFFFF"/>
                  </a:solidFill>
                  <a:latin typeface="华文新魏" panose="02010800040101010101" pitchFamily="2" charset="-122"/>
                  <a:ea typeface="华文新魏" panose="02010800040101010101" pitchFamily="2" charset="-122"/>
                </a:rPr>
                <a:t>不要指望有超人或者全能型人才出现；尽量关注跟我们</a:t>
              </a:r>
              <a:r>
                <a:rPr lang="en-US" altLang="zh-CN" sz="3600" dirty="0">
                  <a:solidFill>
                    <a:srgbClr val="FFFFFF"/>
                  </a:solidFill>
                  <a:latin typeface="华文新魏" panose="02010800040101010101" pitchFamily="2" charset="-122"/>
                  <a:ea typeface="华文新魏" panose="02010800040101010101" pitchFamily="2" charset="-122"/>
                </a:rPr>
                <a:t>Match</a:t>
              </a:r>
              <a:r>
                <a:rPr lang="zh-CN" altLang="en-US" sz="3600" dirty="0">
                  <a:solidFill>
                    <a:srgbClr val="FFFFFF"/>
                  </a:solidFill>
                  <a:latin typeface="华文新魏" panose="02010800040101010101" pitchFamily="2" charset="-122"/>
                  <a:ea typeface="华文新魏" panose="02010800040101010101" pitchFamily="2" charset="-122"/>
                </a:rPr>
                <a:t>或者是我们需要的人才！</a:t>
              </a:r>
              <a:endParaRPr lang="zh-CN" altLang="en-US" sz="3600" dirty="0">
                <a:solidFill>
                  <a:srgbClr val="FFFFFF"/>
                </a:solidFill>
                <a:latin typeface="华文新魏" panose="02010800040101010101" pitchFamily="2" charset="-122"/>
                <a:ea typeface="华文新魏" panose="02010800040101010101" pitchFamily="2" charset="-122"/>
              </a:endParaRPr>
            </a:p>
          </p:txBody>
        </p:sp>
      </p:grpSp>
      <p:grpSp>
        <p:nvGrpSpPr>
          <p:cNvPr id="22534" name="Group 7"/>
          <p:cNvGrpSpPr/>
          <p:nvPr/>
        </p:nvGrpSpPr>
        <p:grpSpPr>
          <a:xfrm>
            <a:off x="1663700" y="1597025"/>
            <a:ext cx="7351713" cy="2955925"/>
            <a:chOff x="0" y="0"/>
            <a:chExt cx="4631" cy="1862"/>
          </a:xfrm>
        </p:grpSpPr>
        <p:pic>
          <p:nvPicPr>
            <p:cNvPr id="22535" name="圆角矩形 9"/>
            <p:cNvPicPr/>
            <p:nvPr/>
          </p:nvPicPr>
          <p:blipFill>
            <a:blip r:embed="rId1"/>
            <a:stretch>
              <a:fillRect/>
            </a:stretch>
          </p:blipFill>
          <p:spPr>
            <a:xfrm>
              <a:off x="0" y="0"/>
              <a:ext cx="4631" cy="1862"/>
            </a:xfrm>
            <a:prstGeom prst="rect">
              <a:avLst/>
            </a:prstGeom>
            <a:noFill/>
            <a:ln w="9525">
              <a:noFill/>
            </a:ln>
          </p:spPr>
        </p:pic>
        <p:sp>
          <p:nvSpPr>
            <p:cNvPr id="22536" name="Text Box 9"/>
            <p:cNvSpPr txBox="1"/>
            <p:nvPr/>
          </p:nvSpPr>
          <p:spPr>
            <a:xfrm>
              <a:off x="150" y="107"/>
              <a:ext cx="4362" cy="1596"/>
            </a:xfrm>
            <a:prstGeom prst="rect">
              <a:avLst/>
            </a:prstGeom>
            <a:noFill/>
            <a:ln w="9525">
              <a:noFill/>
            </a:ln>
          </p:spPr>
          <p:txBody>
            <a:bodyPr anchor="t" anchorCtr="0"/>
            <a:p>
              <a:pPr defTabSz="622300">
                <a:spcAft>
                  <a:spcPct val="35000"/>
                </a:spcAft>
              </a:pPr>
              <a:r>
                <a:rPr lang="zh-CN" altLang="en-US" sz="3600" dirty="0">
                  <a:solidFill>
                    <a:schemeClr val="bg1"/>
                  </a:solidFill>
                  <a:latin typeface="微软雅黑" panose="020B0503020204020204" pitchFamily="34" charset="-122"/>
                  <a:ea typeface="微软雅黑" panose="020B0503020204020204" pitchFamily="34" charset="-122"/>
                </a:rPr>
                <a:t>不要指望有超人或者全能型人才出现。</a:t>
              </a:r>
              <a:endParaRPr lang="en-US" altLang="zh-CN" sz="3600" dirty="0">
                <a:solidFill>
                  <a:schemeClr val="bg1"/>
                </a:solidFill>
                <a:latin typeface="微软雅黑" panose="020B0503020204020204" pitchFamily="34" charset="-122"/>
                <a:ea typeface="宋体" panose="02010600030101010101" pitchFamily="2" charset="-122"/>
              </a:endParaRPr>
            </a:p>
            <a:p>
              <a:pPr defTabSz="622300">
                <a:spcAft>
                  <a:spcPct val="35000"/>
                </a:spcAft>
              </a:pPr>
              <a:r>
                <a:rPr lang="zh-CN" altLang="en-US" sz="3600" dirty="0">
                  <a:solidFill>
                    <a:schemeClr val="bg1"/>
                  </a:solidFill>
                  <a:latin typeface="微软雅黑" panose="020B0503020204020204" pitchFamily="34" charset="-122"/>
                  <a:ea typeface="微软雅黑" panose="020B0503020204020204" pitchFamily="34" charset="-122"/>
                </a:rPr>
                <a:t>尽量关注跟我们</a:t>
              </a:r>
              <a:r>
                <a:rPr lang="en-US" altLang="zh-CN" sz="3600" dirty="0">
                  <a:solidFill>
                    <a:schemeClr val="bg1"/>
                  </a:solidFill>
                  <a:latin typeface="微软雅黑" panose="020B0503020204020204" pitchFamily="34" charset="-122"/>
                  <a:ea typeface="宋体" panose="02010600030101010101" pitchFamily="2" charset="-122"/>
                </a:rPr>
                <a:t>Match</a:t>
              </a:r>
              <a:r>
                <a:rPr lang="zh-CN" altLang="en-US" sz="3600" dirty="0">
                  <a:solidFill>
                    <a:schemeClr val="bg1"/>
                  </a:solidFill>
                  <a:latin typeface="微软雅黑" panose="020B0503020204020204" pitchFamily="34" charset="-122"/>
                  <a:ea typeface="微软雅黑" panose="020B0503020204020204" pitchFamily="34" charset="-122"/>
                </a:rPr>
                <a:t>或者是我们需要的人才！</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2054230" y="2768714"/>
            <a:ext cx="5536389" cy="825500"/>
          </a:xfrm>
          <a:prstGeom prst="rect">
            <a:avLst/>
          </a:prstGeom>
        </p:spPr>
        <p:txBody>
          <a:bodyPr vert="horz" lIns="91440" tIns="45720" rIns="91440" bIns="45720" rtlCol="0" anchor="ctr">
            <a:normAutofit fontScale="85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走进搜索引擎，再进一点！</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5"/>
          <p:cNvGrpSpPr/>
          <p:nvPr/>
        </p:nvGrpSpPr>
        <p:grpSpPr bwMode="auto">
          <a:xfrm>
            <a:off x="2002961" y="3716327"/>
            <a:ext cx="5512831" cy="65087"/>
            <a:chOff x="0" y="0"/>
            <a:chExt cx="4614119" cy="72293"/>
          </a:xfrm>
        </p:grpSpPr>
        <p:sp>
          <p:nvSpPr>
            <p:cNvPr id="15" name="AutoShape 4"/>
            <p:cNvSpPr>
              <a:spLocks noChangeArrowheads="1"/>
            </p:cNvSpPr>
            <p:nvPr/>
          </p:nvSpPr>
          <p:spPr bwMode="auto">
            <a:xfrm>
              <a:off x="0" y="0"/>
              <a:ext cx="2350406" cy="72293"/>
            </a:xfrm>
            <a:prstGeom prst="flowChartProcess">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000000"/>
                </a:solidFill>
                <a:sym typeface="Arial" panose="020B0604020202020204" pitchFamily="34" charset="0"/>
              </a:endParaRPr>
            </a:p>
          </p:txBody>
        </p:sp>
        <p:sp>
          <p:nvSpPr>
            <p:cNvPr id="16" name="AutoShape 5"/>
            <p:cNvSpPr>
              <a:spLocks noChangeArrowheads="1"/>
            </p:cNvSpPr>
            <p:nvPr/>
          </p:nvSpPr>
          <p:spPr bwMode="auto">
            <a:xfrm>
              <a:off x="2350406" y="0"/>
              <a:ext cx="2263713" cy="72293"/>
            </a:xfrm>
            <a:prstGeom prst="flowChartProcess">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7F7F7F"/>
                </a:solidFill>
                <a:sym typeface="Arial" panose="020B0604020202020204" pitchFamily="34" charset="0"/>
              </a:endParaRPr>
            </a:p>
          </p:txBody>
        </p:sp>
      </p:grpSp>
      <p:sp>
        <p:nvSpPr>
          <p:cNvPr id="9" name="Text Box 5"/>
          <p:cNvSpPr>
            <a:spLocks noChangeArrowheads="1"/>
          </p:cNvSpPr>
          <p:nvPr/>
        </p:nvSpPr>
        <p:spPr bwMode="auto">
          <a:xfrm>
            <a:off x="6311043" y="6253974"/>
            <a:ext cx="271824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r>
              <a:rPr lang="zh-CN" altLang="en-US" sz="1600" b="1" dirty="0">
                <a:solidFill>
                  <a:srgbClr val="000000"/>
                </a:solidFill>
                <a:latin typeface="微软雅黑" panose="020B0503020204020204" pitchFamily="34" charset="-122"/>
                <a:ea typeface="微软雅黑" panose="020B0503020204020204" pitchFamily="34" charset="-122"/>
              </a:rPr>
              <a:t>主讲</a:t>
            </a:r>
            <a:r>
              <a:rPr lang="zh-CN" altLang="en-US" sz="1600" b="1" dirty="0" smtClean="0">
                <a:solidFill>
                  <a:srgbClr val="000000"/>
                </a:solidFill>
                <a:latin typeface="微软雅黑" panose="020B0503020204020204" pitchFamily="34" charset="-122"/>
                <a:ea typeface="微软雅黑" panose="020B0503020204020204" pitchFamily="34" charset="-122"/>
              </a:rPr>
              <a:t>人：</a:t>
            </a:r>
            <a:r>
              <a:rPr lang="en-US" altLang="zh-CN" sz="1600" b="1" dirty="0" smtClean="0">
                <a:solidFill>
                  <a:srgbClr val="000000"/>
                </a:solidFill>
                <a:latin typeface="微软雅黑" panose="020B0503020204020204" pitchFamily="34" charset="-122"/>
                <a:ea typeface="微软雅黑" panose="020B0503020204020204" pitchFamily="34" charset="-122"/>
              </a:rPr>
              <a:t>Rude</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6255592" y="6276739"/>
            <a:ext cx="64116" cy="308271"/>
          </a:xfrm>
          <a:prstGeom prst="rect">
            <a:avLst/>
          </a:prstGeom>
          <a:solidFill>
            <a:srgbClr val="C00000"/>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endParaRPr lang="zh-CN" altLang="zh-CN" sz="1800">
              <a:solidFill>
                <a:srgbClr val="000000"/>
              </a:solidFill>
            </a:endParaRPr>
          </a:p>
        </p:txBody>
      </p:sp>
      <p:sp>
        <p:nvSpPr>
          <p:cNvPr id="2" name="文本框 1"/>
          <p:cNvSpPr txBox="1"/>
          <p:nvPr/>
        </p:nvSpPr>
        <p:spPr>
          <a:xfrm>
            <a:off x="4461830" y="4010140"/>
            <a:ext cx="2492990" cy="369332"/>
          </a:xfrm>
          <a:prstGeom prst="rect">
            <a:avLst/>
          </a:prstGeom>
          <a:noFill/>
        </p:spPr>
        <p:txBody>
          <a:bodyPr wrap="none" rtlCol="0">
            <a:spAutoFit/>
          </a:bodyPr>
          <a:lstStyle/>
          <a:p>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搜索引擎原理简析</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19"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0"/>
            <a:ext cx="915352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4171950" y="3219450"/>
            <a:ext cx="800100" cy="419100"/>
          </a:xfrm>
          <a:prstGeom prst="rect">
            <a:avLst/>
          </a:prstGeom>
        </p:spPr>
      </p:pic>
      <p:pic>
        <p:nvPicPr>
          <p:cNvPr id="4" name="图片 3"/>
          <p:cNvPicPr>
            <a:picLocks noChangeAspect="1"/>
          </p:cNvPicPr>
          <p:nvPr/>
        </p:nvPicPr>
        <p:blipFill>
          <a:blip r:embed="rId3"/>
          <a:stretch>
            <a:fillRect/>
          </a:stretch>
        </p:blipFill>
        <p:spPr>
          <a:xfrm>
            <a:off x="3948112" y="5215790"/>
            <a:ext cx="1401810" cy="738358"/>
          </a:xfrm>
          <a:prstGeom prst="rect">
            <a:avLst/>
          </a:prstGeom>
        </p:spPr>
      </p:pic>
      <p:sp>
        <p:nvSpPr>
          <p:cNvPr id="28" name="文本框 4"/>
          <p:cNvSpPr txBox="1"/>
          <p:nvPr/>
        </p:nvSpPr>
        <p:spPr>
          <a:xfrm>
            <a:off x="975995" y="1633855"/>
            <a:ext cx="6969760" cy="1938020"/>
          </a:xfrm>
          <a:prstGeom prst="rect">
            <a:avLst/>
          </a:prstGeom>
          <a:noFill/>
        </p:spPr>
        <p:txBody>
          <a:bodyPr wrap="square" rtlCol="0">
            <a:spAutoFit/>
          </a:bodyPr>
          <a:p>
            <a:r>
              <a:rPr lang="zh-CN" altLang="en-US" sz="2000" b="1" dirty="0">
                <a:latin typeface="等线 Light" panose="02010600030101010101" charset="-122"/>
                <a:ea typeface="等线 Light" panose="02010600030101010101" charset="-122"/>
                <a:cs typeface="等线 Light" panose="02010600030101010101" charset="-122"/>
              </a:rPr>
              <a:t>谢华亮</a:t>
            </a:r>
            <a:r>
              <a:rPr lang="en-US" altLang="zh-CN" sz="2000" b="1" dirty="0">
                <a:latin typeface="等线 Light" panose="02010600030101010101" charset="-122"/>
                <a:ea typeface="等线 Light" panose="02010600030101010101" charset="-122"/>
                <a:cs typeface="等线 Light" panose="02010600030101010101" charset="-122"/>
              </a:rPr>
              <a:t> </a:t>
            </a:r>
            <a:r>
              <a:rPr lang="zh-CN" altLang="en-US" sz="2000" b="1" dirty="0">
                <a:latin typeface="等线 Light" panose="02010600030101010101" charset="-122"/>
                <a:ea typeface="等线 Light" panose="02010600030101010101" charset="-122"/>
                <a:cs typeface="等线 Light" panose="02010600030101010101" charset="-122"/>
              </a:rPr>
              <a:t>（</a:t>
            </a:r>
            <a:r>
              <a:rPr lang="en-US" altLang="zh-CN" sz="2000" b="1" dirty="0">
                <a:latin typeface="等线 Light" panose="02010600030101010101" charset="-122"/>
                <a:ea typeface="等线 Light" panose="02010600030101010101" charset="-122"/>
                <a:cs typeface="等线 Light" panose="02010600030101010101" charset="-122"/>
              </a:rPr>
              <a:t>Black</a:t>
            </a:r>
            <a:r>
              <a:rPr lang="zh-CN" altLang="en-US" sz="2000" b="1" dirty="0">
                <a:latin typeface="等线 Light" panose="02010600030101010101" charset="-122"/>
                <a:ea typeface="等线 Light" panose="02010600030101010101" charset="-122"/>
                <a:cs typeface="等线 Light" panose="02010600030101010101" charset="-122"/>
              </a:rPr>
              <a:t>），网名 “黑夜路人”（</a:t>
            </a:r>
            <a:r>
              <a:rPr lang="en-US" altLang="zh-CN" sz="2000" b="1" dirty="0">
                <a:latin typeface="等线 Light" panose="02010600030101010101" charset="-122"/>
                <a:ea typeface="等线 Light" panose="02010600030101010101" charset="-122"/>
                <a:cs typeface="等线 Light" panose="02010600030101010101" charset="-122"/>
              </a:rPr>
              <a:t>heiyeluren</a:t>
            </a:r>
            <a:r>
              <a:rPr lang="zh-CN" altLang="en-US" sz="2000" b="1" dirty="0">
                <a:latin typeface="等线 Light" panose="02010600030101010101" charset="-122"/>
                <a:ea typeface="等线 Light" panose="02010600030101010101" charset="-122"/>
                <a:cs typeface="等线 Light" panose="02010600030101010101" charset="-122"/>
              </a:rPr>
              <a:t>），热爱技术的程序员，</a:t>
            </a:r>
            <a:r>
              <a:rPr lang="en-US" sz="2000" b="1" dirty="0">
                <a:latin typeface="等线 Light" panose="02010600030101010101" charset="-122"/>
                <a:ea typeface="等线 Light" panose="02010600030101010101" charset="-122"/>
                <a:cs typeface="等线 Light" panose="02010600030101010101" charset="-122"/>
                <a:sym typeface="+mn-ea"/>
              </a:rPr>
              <a:t>CSDN</a:t>
            </a:r>
            <a:r>
              <a:rPr lang="zh-CN" altLang="en-US" sz="2000" b="1" dirty="0">
                <a:latin typeface="等线 Light" panose="02010600030101010101" charset="-122"/>
                <a:ea typeface="等线 Light" panose="02010600030101010101" charset="-122"/>
                <a:cs typeface="等线 Light" panose="02010600030101010101" charset="-122"/>
                <a:sym typeface="+mn-ea"/>
              </a:rPr>
              <a:t>博客技术专家，国内开源技术社区建设者</a:t>
            </a:r>
            <a:endParaRPr lang="en-US" altLang="zh-CN" sz="2000" b="1" dirty="0">
              <a:latin typeface="等线 Light" panose="02010600030101010101" charset="-122"/>
              <a:ea typeface="等线 Light" panose="02010600030101010101" charset="-122"/>
              <a:cs typeface="等线 Light" panose="02010600030101010101" charset="-122"/>
            </a:endParaRPr>
          </a:p>
          <a:p>
            <a:endParaRPr lang="en-US" altLang="zh-CN" sz="2000" dirty="0">
              <a:latin typeface="等线 Light" panose="02010600030101010101" charset="-122"/>
              <a:ea typeface="等线 Light" panose="02010600030101010101" charset="-122"/>
              <a:cs typeface="等线 Light" panose="02010600030101010101" charset="-122"/>
            </a:endParaRPr>
          </a:p>
          <a:p>
            <a:r>
              <a:rPr lang="zh-CN" altLang="en-US" sz="2000" dirty="0">
                <a:latin typeface="等线 Light" panose="02010600030101010101" charset="-122"/>
                <a:ea typeface="等线 Light" panose="02010600030101010101" charset="-122"/>
                <a:cs typeface="等线 Light" panose="02010600030101010101" charset="-122"/>
              </a:rPr>
              <a:t>曾就职于百度、腾讯、阿里、</a:t>
            </a:r>
            <a:r>
              <a:rPr lang="en-US" altLang="zh-CN" sz="2000" dirty="0">
                <a:latin typeface="等线 Light" panose="02010600030101010101" charset="-122"/>
                <a:ea typeface="等线 Light" panose="02010600030101010101" charset="-122"/>
                <a:cs typeface="等线 Light" panose="02010600030101010101" charset="-122"/>
              </a:rPr>
              <a:t>360</a:t>
            </a:r>
            <a:r>
              <a:rPr lang="zh-CN" altLang="en-US" sz="2000" dirty="0">
                <a:latin typeface="等线 Light" panose="02010600030101010101" charset="-122"/>
                <a:ea typeface="等线 Light" panose="02010600030101010101" charset="-122"/>
                <a:cs typeface="等线 Light" panose="02010600030101010101" charset="-122"/>
              </a:rPr>
              <a:t>、好未来</a:t>
            </a:r>
            <a:r>
              <a:rPr lang="en-US" altLang="zh-CN" sz="2000" dirty="0">
                <a:latin typeface="等线 Light" panose="02010600030101010101" charset="-122"/>
                <a:ea typeface="等线 Light" panose="02010600030101010101" charset="-122"/>
                <a:cs typeface="等线 Light" panose="02010600030101010101" charset="-122"/>
              </a:rPr>
              <a:t> </a:t>
            </a:r>
            <a:r>
              <a:rPr lang="zh-CN" altLang="en-US" sz="2000" dirty="0">
                <a:latin typeface="等线 Light" panose="02010600030101010101" charset="-122"/>
                <a:ea typeface="等线 Light" panose="02010600030101010101" charset="-122"/>
                <a:cs typeface="等线 Light" panose="02010600030101010101" charset="-122"/>
              </a:rPr>
              <a:t>等公司，是个标准的程序员，后因工作原因转型成为架构师、项目负责人、技术</a:t>
            </a:r>
            <a:r>
              <a:rPr lang="zh-CN" sz="2000" dirty="0">
                <a:latin typeface="等线 Light" panose="02010600030101010101" charset="-122"/>
                <a:ea typeface="等线 Light" panose="02010600030101010101" charset="-122"/>
                <a:cs typeface="等线 Light" panose="02010600030101010101" charset="-122"/>
              </a:rPr>
              <a:t>经理</a:t>
            </a:r>
            <a:r>
              <a:rPr lang="zh-CN" altLang="en-US" sz="2000" dirty="0">
                <a:latin typeface="等线 Light" panose="02010600030101010101" charset="-122"/>
                <a:ea typeface="等线 Light" panose="02010600030101010101" charset="-122"/>
                <a:cs typeface="等线 Light" panose="02010600030101010101" charset="-122"/>
              </a:rPr>
              <a:t>、总监、创业公司</a:t>
            </a:r>
            <a:r>
              <a:rPr lang="en-US" altLang="zh-CN" sz="2000" dirty="0">
                <a:latin typeface="等线 Light" panose="02010600030101010101" charset="-122"/>
                <a:ea typeface="等线 Light" panose="02010600030101010101" charset="-122"/>
                <a:cs typeface="等线 Light" panose="02010600030101010101" charset="-122"/>
              </a:rPr>
              <a:t>CTO</a:t>
            </a:r>
            <a:r>
              <a:rPr lang="zh-CN" altLang="en-US" sz="2000" dirty="0">
                <a:latin typeface="等线 Light" panose="02010600030101010101" charset="-122"/>
                <a:ea typeface="等线 Light" panose="02010600030101010101" charset="-122"/>
                <a:cs typeface="等线 Light" panose="02010600030101010101" charset="-122"/>
              </a:rPr>
              <a:t>等角色。</a:t>
            </a:r>
            <a:endParaRPr lang="zh-CN" altLang="en-US" sz="2000" dirty="0">
              <a:latin typeface="等线 Light" panose="02010600030101010101" charset="-122"/>
              <a:ea typeface="等线 Light" panose="02010600030101010101" charset="-122"/>
              <a:cs typeface="等线 Light" panose="02010600030101010101" charset="-122"/>
            </a:endParaRPr>
          </a:p>
        </p:txBody>
      </p:sp>
      <p:sp>
        <p:nvSpPr>
          <p:cNvPr id="7" name="TextBox 7"/>
          <p:cNvSpPr txBox="1"/>
          <p:nvPr/>
        </p:nvSpPr>
        <p:spPr>
          <a:xfrm>
            <a:off x="975801" y="598152"/>
            <a:ext cx="6686260" cy="645160"/>
          </a:xfrm>
          <a:prstGeom prst="rect">
            <a:avLst/>
          </a:prstGeom>
          <a:noFill/>
        </p:spPr>
        <p:txBody>
          <a:bodyPr wrap="square" rtlCol="0">
            <a:spAutoFit/>
          </a:bodyPr>
          <a:p>
            <a:pPr>
              <a:lnSpc>
                <a:spcPct val="150000"/>
              </a:lnSpc>
            </a:pP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分享人介绍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3"/>
          <p:cNvSpPr txBox="1"/>
          <p:nvPr/>
        </p:nvSpPr>
        <p:spPr>
          <a:xfrm>
            <a:off x="1670765" y="576781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4" name="文本框 23"/>
          <p:cNvSpPr txBox="1">
            <a:spLocks noChangeArrowheads="1"/>
          </p:cNvSpPr>
          <p:nvPr/>
        </p:nvSpPr>
        <p:spPr bwMode="auto">
          <a:xfrm>
            <a:off x="5815965" y="459994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hangingPunct="0"/>
            <a:r>
              <a:rPr lang="en-US" sz="1400" b="0" dirty="0">
                <a:latin typeface="微软雅黑" panose="020B0503020204020204" pitchFamily="34" charset="-122"/>
                <a:ea typeface="微软雅黑" panose="020B0503020204020204" pitchFamily="34" charset="-122"/>
                <a:sym typeface="+mn-ea"/>
                <a:hlinkClick r:id="rId4"/>
              </a:rPr>
              <a:t>weibo.com/heiyeluren</a:t>
            </a:r>
            <a:endParaRPr lang="en-US" sz="1400" b="0" dirty="0">
              <a:latin typeface="微软雅黑" panose="020B0503020204020204" pitchFamily="34" charset="-122"/>
              <a:ea typeface="微软雅黑" panose="020B0503020204020204" pitchFamily="34" charset="-122"/>
              <a:sym typeface="+mn-ea"/>
              <a:hlinkClick r:id="rId4"/>
            </a:endParaRPr>
          </a:p>
        </p:txBody>
      </p:sp>
      <p:sp>
        <p:nvSpPr>
          <p:cNvPr id="12" name="矩形 11"/>
          <p:cNvSpPr/>
          <p:nvPr/>
        </p:nvSpPr>
        <p:spPr>
          <a:xfrm>
            <a:off x="5759450" y="5062220"/>
            <a:ext cx="2810510" cy="306705"/>
          </a:xfrm>
          <a:prstGeom prst="rect">
            <a:avLst/>
          </a:prstGeom>
        </p:spPr>
        <p:txBody>
          <a:bodyPr wrap="square">
            <a:spAutoFit/>
          </a:bodyPr>
          <a:lstStyle/>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hlinkClick r:id="rId5"/>
              </a:rPr>
              <a:t>blog.csdn.net/heiyeshuwu</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5"/>
            </a:endParaRPr>
          </a:p>
        </p:txBody>
      </p:sp>
      <p:pic>
        <p:nvPicPr>
          <p:cNvPr id="22" name="图片 21"/>
          <p:cNvPicPr>
            <a:picLocks noChangeAspect="1"/>
          </p:cNvPicPr>
          <p:nvPr/>
        </p:nvPicPr>
        <p:blipFill>
          <a:blip r:embed="rId6"/>
          <a:stretch>
            <a:fillRect/>
          </a:stretch>
        </p:blipFill>
        <p:spPr>
          <a:xfrm>
            <a:off x="5261610" y="5467985"/>
            <a:ext cx="381635" cy="331470"/>
          </a:xfrm>
          <a:prstGeom prst="rect">
            <a:avLst/>
          </a:prstGeom>
        </p:spPr>
      </p:pic>
      <p:sp>
        <p:nvSpPr>
          <p:cNvPr id="23" name="矩形 22"/>
          <p:cNvSpPr/>
          <p:nvPr/>
        </p:nvSpPr>
        <p:spPr>
          <a:xfrm>
            <a:off x="5734685" y="5499100"/>
            <a:ext cx="2810510" cy="306705"/>
          </a:xfrm>
          <a:prstGeom prst="rect">
            <a:avLst/>
          </a:prstGeom>
        </p:spPr>
        <p:txBody>
          <a:bodyPr wrap="square">
            <a:spAutoFit/>
          </a:bodyPr>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7" action="ppaction://hlinkfile"/>
              </a:rPr>
              <a:t>github.com/heiyeluren</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pitchFamily="34" charset="0"/>
              <a:sym typeface="微软雅黑" panose="020B0503020204020204" pitchFamily="34" charset="-122"/>
              <a:hlinkClick r:id="rId7" action="ppaction://hlinkfile"/>
            </a:endParaRPr>
          </a:p>
        </p:txBody>
      </p:sp>
      <p:pic>
        <p:nvPicPr>
          <p:cNvPr id="101" name="图片 100"/>
          <p:cNvPicPr/>
          <p:nvPr/>
        </p:nvPicPr>
        <p:blipFill>
          <a:blip r:embed="rId8"/>
          <a:stretch>
            <a:fillRect/>
          </a:stretch>
        </p:blipFill>
        <p:spPr>
          <a:xfrm>
            <a:off x="5293360" y="4585335"/>
            <a:ext cx="363220" cy="325120"/>
          </a:xfrm>
          <a:prstGeom prst="rect">
            <a:avLst/>
          </a:prstGeom>
          <a:noFill/>
          <a:ln w="9525">
            <a:noFill/>
          </a:ln>
        </p:spPr>
      </p:pic>
      <p:pic>
        <p:nvPicPr>
          <p:cNvPr id="102" name="图片 101"/>
          <p:cNvPicPr/>
          <p:nvPr/>
        </p:nvPicPr>
        <p:blipFill>
          <a:blip r:embed="rId9"/>
          <a:stretch>
            <a:fillRect/>
          </a:stretch>
        </p:blipFill>
        <p:spPr>
          <a:xfrm>
            <a:off x="5243830" y="5020945"/>
            <a:ext cx="415925" cy="381635"/>
          </a:xfrm>
          <a:prstGeom prst="rect">
            <a:avLst/>
          </a:prstGeom>
          <a:noFill/>
          <a:ln w="9525">
            <a:noFill/>
          </a:ln>
        </p:spPr>
      </p:pic>
      <p:pic>
        <p:nvPicPr>
          <p:cNvPr id="27" name="图片 26"/>
          <p:cNvPicPr>
            <a:picLocks noChangeAspect="1"/>
          </p:cNvPicPr>
          <p:nvPr/>
        </p:nvPicPr>
        <p:blipFill>
          <a:blip r:embed="rId10"/>
          <a:stretch>
            <a:fillRect/>
          </a:stretch>
        </p:blipFill>
        <p:spPr>
          <a:xfrm>
            <a:off x="1310640" y="4507865"/>
            <a:ext cx="1054735" cy="1057910"/>
          </a:xfrm>
          <a:prstGeom prst="rect">
            <a:avLst/>
          </a:prstGeom>
        </p:spPr>
      </p:pic>
      <p:pic>
        <p:nvPicPr>
          <p:cNvPr id="29" name="图片 28"/>
          <p:cNvPicPr>
            <a:picLocks noChangeAspect="1"/>
          </p:cNvPicPr>
          <p:nvPr/>
        </p:nvPicPr>
        <p:blipFill>
          <a:blip r:embed="rId11"/>
          <a:stretch>
            <a:fillRect/>
          </a:stretch>
        </p:blipFill>
        <p:spPr>
          <a:xfrm>
            <a:off x="3139440" y="4507865"/>
            <a:ext cx="1127125" cy="1127125"/>
          </a:xfrm>
          <a:prstGeom prst="rect">
            <a:avLst/>
          </a:prstGeom>
        </p:spPr>
      </p:pic>
      <p:pic>
        <p:nvPicPr>
          <p:cNvPr id="103" name="图片 102"/>
          <p:cNvPicPr/>
          <p:nvPr/>
        </p:nvPicPr>
        <p:blipFill>
          <a:blip r:embed="rId12"/>
          <a:stretch>
            <a:fillRect/>
          </a:stretch>
        </p:blipFill>
        <p:spPr>
          <a:xfrm>
            <a:off x="1374775" y="5701665"/>
            <a:ext cx="287655" cy="332105"/>
          </a:xfrm>
          <a:prstGeom prst="rect">
            <a:avLst/>
          </a:prstGeom>
          <a:noFill/>
          <a:ln w="9525">
            <a:noFill/>
          </a:ln>
        </p:spPr>
      </p:pic>
      <p:pic>
        <p:nvPicPr>
          <p:cNvPr id="31" name="图片 30"/>
          <p:cNvPicPr>
            <a:picLocks noChangeAspect="1"/>
          </p:cNvPicPr>
          <p:nvPr/>
        </p:nvPicPr>
        <p:blipFill>
          <a:blip r:embed="rId13"/>
          <a:stretch>
            <a:fillRect/>
          </a:stretch>
        </p:blipFill>
        <p:spPr>
          <a:xfrm>
            <a:off x="3253105" y="5735955"/>
            <a:ext cx="254635" cy="248285"/>
          </a:xfrm>
          <a:prstGeom prst="rect">
            <a:avLst/>
          </a:prstGeom>
        </p:spPr>
      </p:pic>
      <p:sp>
        <p:nvSpPr>
          <p:cNvPr id="32" name="TextBox 3"/>
          <p:cNvSpPr txBox="1"/>
          <p:nvPr/>
        </p:nvSpPr>
        <p:spPr>
          <a:xfrm>
            <a:off x="3571955" y="576781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idx="4294967295"/>
          </p:nvPr>
        </p:nvSpPr>
        <p:spPr/>
        <p:txBody>
          <a:bodyPr wrap="square" lIns="91440" tIns="45720" rIns="91440" bIns="45720" anchor="ctr" anchorCtr="0"/>
          <a:p>
            <a:r>
              <a:rPr lang="zh-CN" altLang="en-US" dirty="0"/>
              <a:t>面试流程 Interview Procedures</a:t>
            </a:r>
            <a:endParaRPr lang="zh-CN" altLang="en-US" dirty="0"/>
          </a:p>
        </p:txBody>
      </p:sp>
      <p:sp>
        <p:nvSpPr>
          <p:cNvPr id="23554" name="Rectangle 3"/>
          <p:cNvSpPr>
            <a:spLocks noGrp="1"/>
          </p:cNvSpPr>
          <p:nvPr>
            <p:ph type="body" idx="4294967295"/>
          </p:nvPr>
        </p:nvSpPr>
        <p:spPr>
          <a:xfrm>
            <a:off x="612775" y="981075"/>
            <a:ext cx="8135938" cy="5256213"/>
          </a:xfrm>
        </p:spPr>
        <p:txBody>
          <a:bodyPr wrap="square" lIns="91440" tIns="45720" rIns="91440" bIns="45720" anchor="t" anchorCtr="0"/>
          <a:p>
            <a:pPr>
              <a:lnSpc>
                <a:spcPct val="80000"/>
              </a:lnSpc>
              <a:buNone/>
            </a:pPr>
            <a:endParaRPr lang="zh-CN" altLang="en-US" sz="3300" dirty="0">
              <a:latin typeface="隶书" panose="02010509060101010101" pitchFamily="1" charset="-122"/>
              <a:ea typeface="隶书" panose="02010509060101010101" pitchFamily="1" charset="-122"/>
            </a:endParaRPr>
          </a:p>
        </p:txBody>
      </p:sp>
      <p:sp>
        <p:nvSpPr>
          <p:cNvPr id="2355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23556" name="图示 2"/>
          <p:cNvPicPr/>
          <p:nvPr/>
        </p:nvPicPr>
        <p:blipFill>
          <a:blip r:embed="rId1"/>
          <a:stretch>
            <a:fillRect/>
          </a:stretch>
        </p:blipFill>
        <p:spPr>
          <a:xfrm>
            <a:off x="1042988" y="1042988"/>
            <a:ext cx="7199312" cy="51022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4578" name="图示 2"/>
          <p:cNvPicPr/>
          <p:nvPr/>
        </p:nvPicPr>
        <p:blipFill>
          <a:blip r:embed="rId1"/>
          <a:stretch>
            <a:fillRect/>
          </a:stretch>
        </p:blipFill>
        <p:spPr>
          <a:xfrm>
            <a:off x="249238" y="1243013"/>
            <a:ext cx="8139112" cy="4760912"/>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25602" name="图示 2"/>
          <p:cNvPicPr/>
          <p:nvPr/>
        </p:nvPicPr>
        <p:blipFill>
          <a:blip r:embed="rId1"/>
          <a:stretch>
            <a:fillRect/>
          </a:stretch>
        </p:blipFill>
        <p:spPr>
          <a:xfrm>
            <a:off x="249238" y="1023938"/>
            <a:ext cx="8712200" cy="528002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圆角矩形 2"/>
          <p:cNvSpPr/>
          <p:nvPr/>
        </p:nvSpPr>
        <p:spPr>
          <a:xfrm>
            <a:off x="312738" y="1773238"/>
            <a:ext cx="935037" cy="2303462"/>
          </a:xfrm>
          <a:prstGeom prst="roundRect">
            <a:avLst>
              <a:gd name="adj" fmla="val 16667"/>
            </a:avLst>
          </a:prstGeom>
          <a:solidFill>
            <a:srgbClr val="FF9933"/>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关</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键</a:t>
            </a:r>
            <a:endParaRPr lang="en-US" altLang="zh-CN" sz="4000" dirty="0">
              <a:solidFill>
                <a:srgbClr val="FFFFFF"/>
              </a:solidFill>
              <a:latin typeface="微软雅黑" panose="020B0503020204020204" pitchFamily="34" charset="-122"/>
              <a:ea typeface="宋体" panose="02010600030101010101" pitchFamily="2" charset="-122"/>
            </a:endParaRPr>
          </a:p>
          <a:p>
            <a:pPr algn="ctr"/>
            <a:r>
              <a:rPr lang="zh-CN" altLang="en-US" sz="4000" dirty="0">
                <a:solidFill>
                  <a:srgbClr val="FFFFFF"/>
                </a:solidFill>
                <a:latin typeface="微软雅黑" panose="020B0503020204020204" pitchFamily="34" charset="-122"/>
                <a:ea typeface="微软雅黑" panose="020B0503020204020204" pitchFamily="34" charset="-122"/>
              </a:rPr>
              <a:t>字</a:t>
            </a:r>
            <a:endParaRPr lang="zh-CN" altLang="en-US" sz="4000" dirty="0">
              <a:solidFill>
                <a:srgbClr val="FFFFFF"/>
              </a:solidFill>
              <a:latin typeface="微软雅黑" panose="020B0503020204020204" pitchFamily="34" charset="-122"/>
              <a:ea typeface="微软雅黑" panose="020B0503020204020204" pitchFamily="34" charset="-122"/>
            </a:endParaRPr>
          </a:p>
        </p:txBody>
      </p:sp>
      <p:grpSp>
        <p:nvGrpSpPr>
          <p:cNvPr id="26626" name="Group 3"/>
          <p:cNvGrpSpPr/>
          <p:nvPr/>
        </p:nvGrpSpPr>
        <p:grpSpPr>
          <a:xfrm>
            <a:off x="1566863" y="2951163"/>
            <a:ext cx="7308850" cy="1438275"/>
            <a:chOff x="0" y="0"/>
            <a:chExt cx="4604" cy="906"/>
          </a:xfrm>
        </p:grpSpPr>
        <p:pic>
          <p:nvPicPr>
            <p:cNvPr id="26627" name="圆角矩形 9"/>
            <p:cNvPicPr/>
            <p:nvPr/>
          </p:nvPicPr>
          <p:blipFill>
            <a:blip r:embed="rId1"/>
            <a:stretch>
              <a:fillRect/>
            </a:stretch>
          </p:blipFill>
          <p:spPr>
            <a:xfrm>
              <a:off x="0" y="0"/>
              <a:ext cx="4604" cy="906"/>
            </a:xfrm>
            <a:prstGeom prst="rect">
              <a:avLst/>
            </a:prstGeom>
            <a:noFill/>
            <a:ln w="9525">
              <a:noFill/>
            </a:ln>
          </p:spPr>
        </p:pic>
        <p:sp>
          <p:nvSpPr>
            <p:cNvPr id="26628" name="Text Box 5"/>
            <p:cNvSpPr txBox="1"/>
            <p:nvPr/>
          </p:nvSpPr>
          <p:spPr>
            <a:xfrm>
              <a:off x="71" y="67"/>
              <a:ext cx="4460" cy="695"/>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隶书" panose="02010509060101010101" pitchFamily="1" charset="-122"/>
                  <a:ea typeface="微软雅黑" panose="020B0503020204020204" pitchFamily="34" charset="-122"/>
                </a:rPr>
                <a:t>你代表的不是你自己，是公司和团队的形象</a:t>
              </a: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grpSp>
        <p:nvGrpSpPr>
          <p:cNvPr id="26629" name="Group 6"/>
          <p:cNvGrpSpPr/>
          <p:nvPr/>
        </p:nvGrpSpPr>
        <p:grpSpPr>
          <a:xfrm>
            <a:off x="1566863" y="1579563"/>
            <a:ext cx="7308850" cy="1455737"/>
            <a:chOff x="0" y="0"/>
            <a:chExt cx="4604" cy="917"/>
          </a:xfrm>
        </p:grpSpPr>
        <p:pic>
          <p:nvPicPr>
            <p:cNvPr id="26630" name="圆角矩形 10"/>
            <p:cNvPicPr/>
            <p:nvPr/>
          </p:nvPicPr>
          <p:blipFill>
            <a:blip r:embed="rId2"/>
            <a:stretch>
              <a:fillRect/>
            </a:stretch>
          </p:blipFill>
          <p:spPr>
            <a:xfrm>
              <a:off x="0" y="0"/>
              <a:ext cx="4604" cy="917"/>
            </a:xfrm>
            <a:prstGeom prst="rect">
              <a:avLst/>
            </a:prstGeom>
            <a:noFill/>
            <a:ln w="9525">
              <a:noFill/>
            </a:ln>
          </p:spPr>
        </p:pic>
        <p:sp>
          <p:nvSpPr>
            <p:cNvPr id="26631" name="Text Box 8"/>
            <p:cNvSpPr txBox="1"/>
            <p:nvPr/>
          </p:nvSpPr>
          <p:spPr>
            <a:xfrm>
              <a:off x="69" y="67"/>
              <a:ext cx="4464" cy="654"/>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隶书" panose="02010509060101010101" pitchFamily="1" charset="-122"/>
                  <a:ea typeface="微软雅黑" panose="020B0503020204020204" pitchFamily="34" charset="-122"/>
                </a:rPr>
                <a:t>礼貌、尊重、平等、充分沟通、不以貌取人</a:t>
              </a:r>
              <a:endParaRPr lang="zh-CN" altLang="en-US" sz="3200" dirty="0">
                <a:solidFill>
                  <a:srgbClr val="FFFFFF"/>
                </a:solidFill>
                <a:latin typeface="隶书" panose="02010509060101010101" pitchFamily="1" charset="-122"/>
                <a:ea typeface="微软雅黑" panose="020B0503020204020204" pitchFamily="34" charset="-122"/>
              </a:endParaRPr>
            </a:p>
            <a:p>
              <a:pPr lvl="1" indent="0" algn="l" eaLnBrk="1" fontAlgn="base" hangingPunct="1">
                <a:spcBef>
                  <a:spcPct val="0"/>
                </a:spcBef>
                <a:spcAft>
                  <a:spcPct val="0"/>
                </a:spcAft>
                <a:buNone/>
              </a:pP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sp>
        <p:nvSpPr>
          <p:cNvPr id="2663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26633" name="矩形标注 4"/>
          <p:cNvSpPr/>
          <p:nvPr/>
        </p:nvSpPr>
        <p:spPr>
          <a:xfrm>
            <a:off x="2268538" y="4708525"/>
            <a:ext cx="4175125" cy="1368425"/>
          </a:xfrm>
          <a:prstGeom prst="wedgeRectCallout">
            <a:avLst>
              <a:gd name="adj1" fmla="val -20833"/>
              <a:gd name="adj2" fmla="val 62500"/>
            </a:avLst>
          </a:prstGeom>
          <a:solidFill>
            <a:schemeClr val="bg1"/>
          </a:solidFill>
          <a:ln w="25400" cap="flat" cmpd="sng">
            <a:solidFill>
              <a:srgbClr val="2D2D8A"/>
            </a:solidFill>
            <a:prstDash val="solid"/>
            <a:miter/>
            <a:headEnd type="none" w="med" len="med"/>
            <a:tailEnd type="none" w="med" len="med"/>
          </a:ln>
        </p:spPr>
        <p:txBody>
          <a:bodyPr anchor="t" anchorCtr="0"/>
          <a:p>
            <a:pPr lvl="1" indent="0" algn="l" eaLnBrk="1" fontAlgn="base" hangingPunct="1">
              <a:spcBef>
                <a:spcPct val="0"/>
              </a:spcBef>
              <a:spcAft>
                <a:spcPct val="0"/>
              </a:spcAft>
              <a:buNone/>
            </a:pPr>
            <a:r>
              <a:rPr lang="en-US" altLang="zh-CN" sz="1400" b="1" dirty="0">
                <a:solidFill>
                  <a:srgbClr val="000000"/>
                </a:solidFill>
                <a:latin typeface="微软雅黑" panose="020B0503020204020204" pitchFamily="34" charset="-122"/>
                <a:ea typeface="宋体" panose="02010600030101010101" pitchFamily="2" charset="-122"/>
              </a:rPr>
              <a:t>Tips</a:t>
            </a:r>
            <a:r>
              <a:rPr lang="zh-CN" altLang="en-US" sz="1400" b="1" dirty="0">
                <a:solidFill>
                  <a:srgbClr val="000000"/>
                </a:solidFill>
                <a:latin typeface="微软雅黑" panose="020B0503020204020204" pitchFamily="34" charset="-122"/>
                <a:ea typeface="微软雅黑" panose="020B0503020204020204" pitchFamily="34" charset="-122"/>
              </a:rPr>
              <a:t>：如何拒绝候选人？</a:t>
            </a:r>
            <a:endParaRPr lang="en-US" altLang="zh-CN" sz="1400" b="1" dirty="0">
              <a:solidFill>
                <a:srgbClr val="000000"/>
              </a:solidFill>
              <a:latin typeface="微软雅黑" panose="020B0503020204020204" pitchFamily="34" charset="-122"/>
              <a:ea typeface="宋体" panose="02010600030101010101" pitchFamily="2" charset="-122"/>
            </a:endParaRPr>
          </a:p>
          <a:p>
            <a:pPr lvl="1" indent="0" algn="l" eaLnBrk="1" fontAlgn="base" hangingPunct="1">
              <a:spcBef>
                <a:spcPct val="0"/>
              </a:spcBef>
              <a:spcAft>
                <a:spcPct val="0"/>
              </a:spcAft>
              <a:buNone/>
            </a:pPr>
            <a:r>
              <a:rPr lang="zh-CN" altLang="en-US" sz="1400" dirty="0">
                <a:solidFill>
                  <a:srgbClr val="000000"/>
                </a:solidFill>
                <a:latin typeface="微软雅黑" panose="020B0503020204020204" pitchFamily="34" charset="-122"/>
                <a:ea typeface="微软雅黑" panose="020B0503020204020204" pitchFamily="34" charset="-122"/>
              </a:rPr>
              <a:t>如果觉得候选人不适合的情况，建议采用温和拒绝方式，比如说下一面的面试官不在或者是说让对方等待</a:t>
            </a:r>
            <a:r>
              <a:rPr lang="en-US" altLang="zh-CN" sz="1400" dirty="0">
                <a:solidFill>
                  <a:srgbClr val="000000"/>
                </a:solidFill>
                <a:latin typeface="微软雅黑" panose="020B0503020204020204" pitchFamily="34" charset="-122"/>
                <a:ea typeface="宋体" panose="02010600030101010101" pitchFamily="2" charset="-122"/>
              </a:rPr>
              <a:t>HR</a:t>
            </a:r>
            <a:r>
              <a:rPr lang="zh-CN" altLang="en-US" sz="1400" dirty="0">
                <a:solidFill>
                  <a:srgbClr val="000000"/>
                </a:solidFill>
                <a:latin typeface="微软雅黑" panose="020B0503020204020204" pitchFamily="34" charset="-122"/>
                <a:ea typeface="微软雅黑" panose="020B0503020204020204" pitchFamily="34" charset="-122"/>
              </a:rPr>
              <a:t>联系他。</a:t>
            </a:r>
            <a:endParaRPr lang="en-US" altLang="zh-CN" sz="1400" dirty="0">
              <a:solidFill>
                <a:srgbClr val="000000"/>
              </a:solidFill>
              <a:latin typeface="微软雅黑" panose="020B0503020204020204" pitchFamily="34" charset="-122"/>
              <a:ea typeface="宋体" panose="02010600030101010101" pitchFamily="2" charset="-122"/>
            </a:endParaRPr>
          </a:p>
          <a:p>
            <a:pPr lvl="1" indent="0" algn="l" eaLnBrk="1" fontAlgn="base" hangingPunct="1">
              <a:spcBef>
                <a:spcPct val="0"/>
              </a:spcBef>
              <a:spcAft>
                <a:spcPct val="0"/>
              </a:spcAft>
              <a:buNone/>
            </a:pPr>
            <a:r>
              <a:rPr lang="zh-CN" altLang="en-US" sz="1400" dirty="0">
                <a:solidFill>
                  <a:srgbClr val="000000"/>
                </a:solidFill>
                <a:latin typeface="微软雅黑" panose="020B0503020204020204" pitchFamily="34" charset="-122"/>
                <a:ea typeface="微软雅黑" panose="020B0503020204020204" pitchFamily="34" charset="-122"/>
              </a:rPr>
              <a:t>以不伤害候选人自尊心为主。</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图示 1"/>
          <p:cNvPicPr/>
          <p:nvPr/>
        </p:nvPicPr>
        <p:blipFill>
          <a:blip r:embed="rId1"/>
          <a:stretch>
            <a:fillRect/>
          </a:stretch>
        </p:blipFill>
        <p:spPr>
          <a:xfrm>
            <a:off x="298450" y="639763"/>
            <a:ext cx="8851900" cy="5907087"/>
          </a:xfrm>
          <a:prstGeom prst="rect">
            <a:avLst/>
          </a:prstGeom>
          <a:noFill/>
          <a:ln w="9525">
            <a:noFill/>
          </a:ln>
        </p:spPr>
      </p:pic>
      <p:sp>
        <p:nvSpPr>
          <p:cNvPr id="27650"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面试准则 Interview Rules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图示 1"/>
          <p:cNvPicPr/>
          <p:nvPr/>
        </p:nvPicPr>
        <p:blipFill>
          <a:blip r:embed="rId1"/>
          <a:stretch>
            <a:fillRect/>
          </a:stretch>
        </p:blipFill>
        <p:spPr>
          <a:xfrm>
            <a:off x="1463675" y="1090613"/>
            <a:ext cx="5808663" cy="4810125"/>
          </a:xfrm>
          <a:prstGeom prst="rect">
            <a:avLst/>
          </a:prstGeom>
          <a:noFill/>
          <a:ln w="9525">
            <a:noFill/>
          </a:ln>
        </p:spPr>
      </p:pic>
      <p:sp>
        <p:nvSpPr>
          <p:cNvPr id="2867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示 1"/>
          <p:cNvPicPr/>
          <p:nvPr/>
        </p:nvPicPr>
        <p:blipFill>
          <a:blip r:embed="rId1"/>
          <a:stretch>
            <a:fillRect/>
          </a:stretch>
        </p:blipFill>
        <p:spPr>
          <a:xfrm>
            <a:off x="469900" y="901700"/>
            <a:ext cx="8277225" cy="5443538"/>
          </a:xfrm>
          <a:prstGeom prst="rect">
            <a:avLst/>
          </a:prstGeom>
          <a:noFill/>
          <a:ln w="9525">
            <a:noFill/>
          </a:ln>
        </p:spPr>
      </p:pic>
      <p:sp>
        <p:nvSpPr>
          <p:cNvPr id="2969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图示 1"/>
          <p:cNvPicPr/>
          <p:nvPr/>
        </p:nvPicPr>
        <p:blipFill>
          <a:blip r:embed="rId1"/>
          <a:stretch>
            <a:fillRect/>
          </a:stretch>
        </p:blipFill>
        <p:spPr>
          <a:xfrm>
            <a:off x="469900" y="901700"/>
            <a:ext cx="8485188" cy="5443538"/>
          </a:xfrm>
          <a:prstGeom prst="rect">
            <a:avLst/>
          </a:prstGeom>
          <a:noFill/>
          <a:ln w="9525">
            <a:noFill/>
          </a:ln>
        </p:spPr>
      </p:pic>
      <p:sp>
        <p:nvSpPr>
          <p:cNvPr id="3072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示 1"/>
          <p:cNvPicPr/>
          <p:nvPr/>
        </p:nvPicPr>
        <p:blipFill>
          <a:blip r:embed="rId1"/>
          <a:stretch>
            <a:fillRect/>
          </a:stretch>
        </p:blipFill>
        <p:spPr>
          <a:xfrm>
            <a:off x="261938" y="762000"/>
            <a:ext cx="8461375" cy="5187950"/>
          </a:xfrm>
          <a:prstGeom prst="rect">
            <a:avLst/>
          </a:prstGeom>
          <a:noFill/>
          <a:ln w="9525">
            <a:noFill/>
          </a:ln>
        </p:spPr>
      </p:pic>
      <p:sp>
        <p:nvSpPr>
          <p:cNvPr id="31746"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面试环节 Interview Process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idx="4294967295"/>
          </p:nvPr>
        </p:nvSpPr>
        <p:spPr/>
        <p:txBody>
          <a:bodyPr wrap="square" lIns="91440" tIns="45720" rIns="91440" bIns="45720" anchor="ctr" anchorCtr="0"/>
          <a:p>
            <a:r>
              <a:rPr lang="zh-CN" altLang="en-US" dirty="0"/>
              <a:t>面试问题 Interview Questions</a:t>
            </a:r>
            <a:endParaRPr lang="zh-CN" altLang="en-US" dirty="0"/>
          </a:p>
        </p:txBody>
      </p:sp>
      <p:sp>
        <p:nvSpPr>
          <p:cNvPr id="32770" name="Rectangle 3"/>
          <p:cNvSpPr>
            <a:spLocks noGrp="1"/>
          </p:cNvSpPr>
          <p:nvPr>
            <p:ph type="body" idx="4294967295"/>
          </p:nvPr>
        </p:nvSpPr>
        <p:spPr>
          <a:xfrm>
            <a:off x="250825" y="908050"/>
            <a:ext cx="8785225" cy="5329238"/>
          </a:xfrm>
        </p:spPr>
        <p:txBody>
          <a:bodyPr wrap="square" lIns="91440" tIns="45720" rIns="91440" bIns="45720" anchor="t" anchorCtr="0"/>
          <a:p>
            <a:pPr>
              <a:lnSpc>
                <a:spcPct val="90000"/>
              </a:lnSpc>
            </a:pPr>
            <a:r>
              <a:rPr lang="zh-CN" altLang="en-US" dirty="0">
                <a:latin typeface="微软雅黑" panose="020B0503020204020204" pitchFamily="34" charset="-122"/>
              </a:rPr>
              <a:t>问题类型</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封闭式问题</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开放式问题</a:t>
            </a:r>
            <a:endParaRPr lang="zh-CN" altLang="en-US" dirty="0">
              <a:latin typeface="微软雅黑" panose="020B0503020204020204" pitchFamily="34" charset="-122"/>
            </a:endParaRPr>
          </a:p>
          <a:p>
            <a:pPr lvl="1">
              <a:lnSpc>
                <a:spcPct val="90000"/>
              </a:lnSpc>
            </a:pPr>
            <a:r>
              <a:rPr lang="zh-CN" altLang="en-US" dirty="0">
                <a:latin typeface="微软雅黑" panose="020B0503020204020204" pitchFamily="34" charset="-122"/>
              </a:rPr>
              <a:t>自由讨论</a:t>
            </a:r>
            <a:endParaRPr lang="zh-CN" altLang="en-US" dirty="0">
              <a:latin typeface="微软雅黑" panose="020B0503020204020204" pitchFamily="34" charset="-122"/>
            </a:endParaRPr>
          </a:p>
        </p:txBody>
      </p:sp>
      <p:sp>
        <p:nvSpPr>
          <p:cNvPr id="3277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32772" name="图示 1"/>
          <p:cNvPicPr/>
          <p:nvPr/>
        </p:nvPicPr>
        <p:blipFill>
          <a:blip r:embed="rId1"/>
          <a:stretch>
            <a:fillRect/>
          </a:stretch>
        </p:blipFill>
        <p:spPr>
          <a:xfrm>
            <a:off x="2554288" y="908050"/>
            <a:ext cx="6407150" cy="484028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3"/>
          <p:cNvSpPr>
            <a:spLocks noGrp="1"/>
          </p:cNvSpPr>
          <p:nvPr>
            <p:ph type="body" idx="4294967295"/>
          </p:nvPr>
        </p:nvSpPr>
        <p:spPr/>
        <p:txBody>
          <a:bodyPr wrap="square" lIns="91440" tIns="45720" rIns="91440" bIns="45720" anchor="t" anchorCtr="0"/>
          <a:p>
            <a:r>
              <a:rPr lang="zh-CN" altLang="en-US" sz="2400" dirty="0"/>
              <a:t>假设您是三国时期的一方霸主（假设是刘备）</a:t>
            </a:r>
            <a:endParaRPr lang="en-US" altLang="zh-CN" sz="2400" dirty="0"/>
          </a:p>
          <a:p>
            <a:pPr>
              <a:buNone/>
            </a:pPr>
            <a:r>
              <a:rPr lang="en-US" altLang="zh-CN" sz="2400" dirty="0"/>
              <a:t>    </a:t>
            </a:r>
            <a:r>
              <a:rPr lang="zh-CN" altLang="en-US" sz="2400" dirty="0"/>
              <a:t>同时来了九名武将任您选择一名</a:t>
            </a:r>
            <a:endParaRPr lang="en-US" altLang="zh-CN" sz="2400" dirty="0"/>
          </a:p>
        </p:txBody>
      </p:sp>
      <p:pic>
        <p:nvPicPr>
          <p:cNvPr id="6146" name="图示 2"/>
          <p:cNvPicPr/>
          <p:nvPr/>
        </p:nvPicPr>
        <p:blipFill>
          <a:blip r:embed="rId1"/>
          <a:stretch>
            <a:fillRect/>
          </a:stretch>
        </p:blipFill>
        <p:spPr>
          <a:xfrm>
            <a:off x="890588" y="2554288"/>
            <a:ext cx="7296150" cy="2633662"/>
          </a:xfrm>
          <a:prstGeom prst="rect">
            <a:avLst/>
          </a:prstGeom>
          <a:noFill/>
          <a:ln w="9525">
            <a:noFill/>
          </a:ln>
        </p:spPr>
      </p:pic>
      <p:pic>
        <p:nvPicPr>
          <p:cNvPr id="2" name="图片 1"/>
          <p:cNvPicPr>
            <a:picLocks noChangeAspect="1"/>
          </p:cNvPicPr>
          <p:nvPr/>
        </p:nvPicPr>
        <p:blipFill>
          <a:blip r:embed="rId2"/>
          <a:stretch>
            <a:fillRect/>
          </a:stretch>
        </p:blipFill>
        <p:spPr>
          <a:xfrm>
            <a:off x="4140200" y="5156835"/>
            <a:ext cx="1018540" cy="6318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图示 1"/>
          <p:cNvPicPr/>
          <p:nvPr/>
        </p:nvPicPr>
        <p:blipFill>
          <a:blip r:embed="rId1"/>
          <a:stretch>
            <a:fillRect/>
          </a:stretch>
        </p:blipFill>
        <p:spPr>
          <a:xfrm>
            <a:off x="292100" y="884238"/>
            <a:ext cx="8669338" cy="5497512"/>
          </a:xfrm>
          <a:prstGeom prst="rect">
            <a:avLst/>
          </a:prstGeom>
          <a:noFill/>
          <a:ln w="9525">
            <a:noFill/>
          </a:ln>
        </p:spPr>
      </p:pic>
      <p:sp>
        <p:nvSpPr>
          <p:cNvPr id="3379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面试问题 Interview Questions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7" name="图示 1"/>
          <p:cNvPicPr/>
          <p:nvPr/>
        </p:nvPicPr>
        <p:blipFill>
          <a:blip r:embed="rId1"/>
          <a:stretch>
            <a:fillRect/>
          </a:stretch>
        </p:blipFill>
        <p:spPr>
          <a:xfrm>
            <a:off x="311150" y="884238"/>
            <a:ext cx="8661400" cy="5497512"/>
          </a:xfrm>
          <a:prstGeom prst="rect">
            <a:avLst/>
          </a:prstGeom>
          <a:noFill/>
          <a:ln w="9525">
            <a:noFill/>
          </a:ln>
        </p:spPr>
      </p:pic>
      <p:sp>
        <p:nvSpPr>
          <p:cNvPr id="3481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面试问题 Interview Questions</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4" descr="ws_2F"/>
          <p:cNvPicPr>
            <a:picLocks noChangeAspect="1"/>
          </p:cNvPicPr>
          <p:nvPr/>
        </p:nvPicPr>
        <p:blipFill>
          <a:blip r:embed="rId1"/>
          <a:stretch>
            <a:fillRect/>
          </a:stretch>
        </p:blipFill>
        <p:spPr>
          <a:xfrm>
            <a:off x="911225" y="1282700"/>
            <a:ext cx="3686175" cy="2425700"/>
          </a:xfrm>
          <a:prstGeom prst="rect">
            <a:avLst/>
          </a:prstGeom>
          <a:noFill/>
          <a:ln w="9525">
            <a:noFill/>
          </a:ln>
        </p:spPr>
      </p:pic>
      <p:pic>
        <p:nvPicPr>
          <p:cNvPr id="35842" name="Picture 5" descr="ws_30"/>
          <p:cNvPicPr>
            <a:picLocks noChangeAspect="1"/>
          </p:cNvPicPr>
          <p:nvPr/>
        </p:nvPicPr>
        <p:blipFill>
          <a:blip r:embed="rId2"/>
          <a:stretch>
            <a:fillRect/>
          </a:stretch>
        </p:blipFill>
        <p:spPr>
          <a:xfrm>
            <a:off x="4643438" y="1285875"/>
            <a:ext cx="3683000" cy="2425700"/>
          </a:xfrm>
          <a:prstGeom prst="rect">
            <a:avLst/>
          </a:prstGeom>
          <a:noFill/>
          <a:ln w="9525">
            <a:noFill/>
          </a:ln>
        </p:spPr>
      </p:pic>
      <p:pic>
        <p:nvPicPr>
          <p:cNvPr id="35843" name="Picture 6" descr="ws_31"/>
          <p:cNvPicPr>
            <a:picLocks noChangeAspect="1"/>
          </p:cNvPicPr>
          <p:nvPr/>
        </p:nvPicPr>
        <p:blipFill>
          <a:blip r:embed="rId3"/>
          <a:stretch>
            <a:fillRect/>
          </a:stretch>
        </p:blipFill>
        <p:spPr>
          <a:xfrm>
            <a:off x="911225" y="3721100"/>
            <a:ext cx="3686175" cy="2425700"/>
          </a:xfrm>
          <a:prstGeom prst="rect">
            <a:avLst/>
          </a:prstGeom>
          <a:noFill/>
          <a:ln w="9525">
            <a:noFill/>
          </a:ln>
        </p:spPr>
      </p:pic>
      <p:pic>
        <p:nvPicPr>
          <p:cNvPr id="35844" name="Picture 7" descr="ws_32"/>
          <p:cNvPicPr>
            <a:picLocks noChangeAspect="1"/>
          </p:cNvPicPr>
          <p:nvPr/>
        </p:nvPicPr>
        <p:blipFill>
          <a:blip r:embed="rId4"/>
          <a:stretch>
            <a:fillRect/>
          </a:stretch>
        </p:blipFill>
        <p:spPr>
          <a:xfrm>
            <a:off x="4622800" y="3721100"/>
            <a:ext cx="3683000" cy="2425700"/>
          </a:xfrm>
          <a:prstGeom prst="rect">
            <a:avLst/>
          </a:prstGeom>
          <a:noFill/>
          <a:ln w="9525">
            <a:noFill/>
          </a:ln>
        </p:spPr>
      </p:pic>
      <p:sp>
        <p:nvSpPr>
          <p:cNvPr id="35845" name="Text Box 9"/>
          <p:cNvSpPr txBox="1"/>
          <p:nvPr/>
        </p:nvSpPr>
        <p:spPr>
          <a:xfrm>
            <a:off x="663575" y="344488"/>
            <a:ext cx="3276600" cy="436562"/>
          </a:xfrm>
          <a:prstGeom prst="rect">
            <a:avLst/>
          </a:prstGeom>
          <a:noFill/>
          <a:ln w="9525">
            <a:noFill/>
          </a:ln>
        </p:spPr>
        <p:txBody>
          <a:bodyPr wrap="none" lIns="0" tIns="0" rIns="0" bIns="0" anchor="t" anchorCtr="0">
            <a:spAutoFit/>
          </a:bodyPr>
          <a:p>
            <a:pPr>
              <a:lnSpc>
                <a:spcPts val="3440"/>
              </a:lnSpc>
            </a:pPr>
            <a:r>
              <a:rPr lang="en-US" altLang="zh-CN" sz="3000" b="1" dirty="0">
                <a:solidFill>
                  <a:srgbClr val="FFFFFF"/>
                </a:solidFill>
                <a:latin typeface="Calibri" panose="020F0502020204030204" pitchFamily="34" charset="0"/>
                <a:ea typeface="宋体" panose="02010600030101010101" pitchFamily="2" charset="-122"/>
              </a:rPr>
              <a:t>SWOT Analysis Chart</a:t>
            </a:r>
            <a:endParaRPr lang="en-US" altLang="zh-CN" sz="3000" b="1" dirty="0">
              <a:solidFill>
                <a:srgbClr val="FFFFFF"/>
              </a:solidFill>
              <a:latin typeface="Calibri" panose="020F0502020204030204" pitchFamily="34" charset="0"/>
              <a:ea typeface="宋体" panose="02010600030101010101" pitchFamily="2" charset="-122"/>
            </a:endParaRPr>
          </a:p>
        </p:txBody>
      </p:sp>
      <p:sp>
        <p:nvSpPr>
          <p:cNvPr id="35846" name="Text Box 10"/>
          <p:cNvSpPr txBox="1"/>
          <p:nvPr/>
        </p:nvSpPr>
        <p:spPr>
          <a:xfrm>
            <a:off x="1327150" y="2166938"/>
            <a:ext cx="2813050" cy="3667125"/>
          </a:xfrm>
          <a:prstGeom prst="rect">
            <a:avLst/>
          </a:prstGeom>
          <a:noFill/>
          <a:ln w="9525">
            <a:noFill/>
          </a:ln>
        </p:spPr>
        <p:txBody>
          <a:bodyPr lIns="0" tIns="0" rIns="0" bIns="0" anchor="t" anchorCtr="0">
            <a:spAutoFit/>
          </a:bodyPr>
          <a:p>
            <a:pPr defTabSz="914400">
              <a:lnSpc>
                <a:spcPts val="3665"/>
              </a:lnSpc>
              <a:tabLst>
                <a:tab pos="381000" algn="l"/>
              </a:tabLst>
            </a:pPr>
            <a:r>
              <a:rPr lang="en-US" altLang="zh-CN" dirty="0">
                <a:latin typeface="Arial" panose="020B0604020202020204" pitchFamily="34" charset="0"/>
                <a:ea typeface="宋体" panose="02010600030101010101" pitchFamily="2" charset="-122"/>
              </a:rPr>
              <a:t>	</a:t>
            </a:r>
            <a:r>
              <a:rPr lang="en-US" altLang="zh-CN" sz="3200" b="1" dirty="0">
                <a:solidFill>
                  <a:srgbClr val="FFFFFF"/>
                </a:solidFill>
                <a:latin typeface="Calibri" panose="020F0502020204030204" pitchFamily="34" charset="0"/>
                <a:ea typeface="宋体" panose="02010600030101010101" pitchFamily="2" charset="-122"/>
              </a:rPr>
              <a:t>STRENGTHS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3665"/>
              </a:lnSpc>
              <a:tabLst>
                <a:tab pos="381000" algn="l"/>
              </a:tabLst>
            </a:pPr>
            <a:r>
              <a:rPr lang="zh-CN" altLang="en-US" sz="3200" b="1" dirty="0">
                <a:solidFill>
                  <a:srgbClr val="FFFFFF"/>
                </a:solidFill>
                <a:latin typeface="Calibri" panose="020F0502020204030204" pitchFamily="34" charset="0"/>
                <a:ea typeface="宋体" panose="02010600030101010101" pitchFamily="2" charset="-122"/>
              </a:rPr>
              <a:t>           优势</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810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81000" algn="l"/>
              </a:tabLst>
            </a:pPr>
            <a:r>
              <a:rPr lang="en-US" altLang="zh-CN" sz="3200" b="1" dirty="0">
                <a:solidFill>
                  <a:srgbClr val="FFFFFF"/>
                </a:solidFill>
                <a:latin typeface="Calibri" panose="020F0502020204030204" pitchFamily="34" charset="0"/>
                <a:ea typeface="宋体" panose="02010600030101010101" pitchFamily="2" charset="-122"/>
              </a:rPr>
              <a:t>OPPORTUNITIES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81000" algn="l"/>
              </a:tabLst>
            </a:pPr>
            <a:r>
              <a:rPr lang="zh-CN" altLang="en-US" sz="3200" b="1" dirty="0">
                <a:solidFill>
                  <a:srgbClr val="FFFFFF"/>
                </a:solidFill>
                <a:latin typeface="Calibri" panose="020F0502020204030204" pitchFamily="34" charset="0"/>
                <a:ea typeface="宋体" panose="02010600030101010101" pitchFamily="2" charset="-122"/>
              </a:rPr>
              <a:t>           机会</a:t>
            </a:r>
            <a:endParaRPr lang="en-US" altLang="zh-CN" sz="3200" b="1" dirty="0">
              <a:solidFill>
                <a:srgbClr val="FFFFFF"/>
              </a:solidFill>
              <a:latin typeface="Calibri" panose="020F0502020204030204" pitchFamily="34" charset="0"/>
              <a:ea typeface="宋体" panose="02010600030101010101" pitchFamily="2" charset="-122"/>
            </a:endParaRPr>
          </a:p>
        </p:txBody>
      </p:sp>
      <p:sp>
        <p:nvSpPr>
          <p:cNvPr id="35847" name="Text Box 11"/>
          <p:cNvSpPr txBox="1"/>
          <p:nvPr/>
        </p:nvSpPr>
        <p:spPr>
          <a:xfrm>
            <a:off x="5238750" y="2166938"/>
            <a:ext cx="2286000" cy="3667125"/>
          </a:xfrm>
          <a:prstGeom prst="rect">
            <a:avLst/>
          </a:prstGeom>
          <a:noFill/>
          <a:ln w="9525">
            <a:noFill/>
          </a:ln>
        </p:spPr>
        <p:txBody>
          <a:bodyPr wrap="none" lIns="0" tIns="0" rIns="0" bIns="0" anchor="t" anchorCtr="0">
            <a:spAutoFit/>
          </a:bodyPr>
          <a:p>
            <a:pPr defTabSz="914400">
              <a:lnSpc>
                <a:spcPts val="3665"/>
              </a:lnSpc>
              <a:tabLst>
                <a:tab pos="393700" algn="l"/>
              </a:tabLst>
            </a:pPr>
            <a:r>
              <a:rPr lang="en-US" altLang="zh-CN" sz="3200" b="1" dirty="0">
                <a:solidFill>
                  <a:srgbClr val="FFFFFF"/>
                </a:solidFill>
                <a:latin typeface="Calibri" panose="020F0502020204030204" pitchFamily="34" charset="0"/>
                <a:ea typeface="宋体" panose="02010600030101010101" pitchFamily="2" charset="-122"/>
              </a:rPr>
              <a:t>WEAKNESSES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3665"/>
              </a:lnSpc>
              <a:tabLst>
                <a:tab pos="393700" algn="l"/>
              </a:tabLst>
            </a:pPr>
            <a:r>
              <a:rPr lang="zh-CN" altLang="en-US" sz="3200" b="1" dirty="0">
                <a:solidFill>
                  <a:srgbClr val="FFFFFF"/>
                </a:solidFill>
                <a:latin typeface="Calibri" panose="020F0502020204030204" pitchFamily="34" charset="0"/>
                <a:ea typeface="宋体" panose="02010600030101010101" pitchFamily="2" charset="-122"/>
              </a:rPr>
              <a:t>         劣势</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1000"/>
              </a:lnSpc>
              <a:tabLst>
                <a:tab pos="393700" algn="l"/>
              </a:tabLst>
            </a:pP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93700" algn="l"/>
              </a:tabLst>
            </a:pPr>
            <a:r>
              <a:rPr lang="en-US" altLang="zh-CN" sz="3200" b="1" dirty="0">
                <a:solidFill>
                  <a:srgbClr val="FFFFFF"/>
                </a:solidFill>
                <a:latin typeface="Calibri" panose="020F0502020204030204" pitchFamily="34" charset="0"/>
                <a:ea typeface="宋体" panose="02010600030101010101" pitchFamily="2" charset="-122"/>
              </a:rPr>
              <a:t>     THREATS</a:t>
            </a:r>
            <a:endParaRPr lang="en-US" altLang="zh-CN" sz="3200" b="1" dirty="0">
              <a:solidFill>
                <a:srgbClr val="FFFFFF"/>
              </a:solidFill>
              <a:latin typeface="Calibri" panose="020F0502020204030204" pitchFamily="34" charset="0"/>
              <a:ea typeface="宋体" panose="02010600030101010101" pitchFamily="2" charset="-122"/>
            </a:endParaRPr>
          </a:p>
          <a:p>
            <a:pPr defTabSz="914400">
              <a:lnSpc>
                <a:spcPts val="4600"/>
              </a:lnSpc>
              <a:tabLst>
                <a:tab pos="393700" algn="l"/>
              </a:tabLst>
            </a:pPr>
            <a:r>
              <a:rPr lang="zh-CN" altLang="en-US" sz="3200" b="1" dirty="0">
                <a:solidFill>
                  <a:srgbClr val="FFFFFF"/>
                </a:solidFill>
                <a:latin typeface="Calibri" panose="020F0502020204030204" pitchFamily="34" charset="0"/>
                <a:ea typeface="宋体" panose="02010600030101010101" pitchFamily="2" charset="-122"/>
              </a:rPr>
              <a:t>         风险</a:t>
            </a:r>
            <a:endParaRPr lang="en-US" altLang="zh-CN" sz="3200" b="1" dirty="0">
              <a:solidFill>
                <a:srgbClr val="FFFFFF"/>
              </a:solidFill>
              <a:latin typeface="Calibri" panose="020F0502020204030204" pitchFamily="34" charset="0"/>
              <a:ea typeface="宋体" panose="02010600030101010101" pitchFamily="2" charset="-122"/>
            </a:endParaRPr>
          </a:p>
        </p:txBody>
      </p:sp>
      <p:sp>
        <p:nvSpPr>
          <p:cNvPr id="35848" name="Rectangle 2"/>
          <p:cNvSpPr txBox="1"/>
          <p:nvPr/>
        </p:nvSpPr>
        <p:spPr>
          <a:xfrm>
            <a:off x="384175" y="115888"/>
            <a:ext cx="7067550" cy="576262"/>
          </a:xfrm>
          <a:prstGeom prst="rect">
            <a:avLst/>
          </a:prstGeom>
          <a:noFill/>
          <a:ln w="9525">
            <a:noFill/>
          </a:ln>
        </p:spPr>
        <p:txBody>
          <a:bodyPr anchor="ctr" anchorCtr="0"/>
          <a:p>
            <a:pPr eaLnBrk="0" hangingPunct="0"/>
            <a:r>
              <a:rPr lang="en-US" altLang="zh-CN" sz="2600" b="1" dirty="0">
                <a:solidFill>
                  <a:srgbClr val="339933"/>
                </a:solidFill>
                <a:latin typeface="Arial" panose="020B0604020202020204" pitchFamily="34" charset="0"/>
                <a:ea typeface="宋体" panose="02010600030101010101" pitchFamily="2" charset="-122"/>
              </a:rPr>
              <a:t>SWOT</a:t>
            </a:r>
            <a:r>
              <a:rPr lang="zh-CN" altLang="en-US" sz="2600" b="1" dirty="0">
                <a:solidFill>
                  <a:srgbClr val="339933"/>
                </a:solidFill>
                <a:latin typeface="Arial" panose="020B0604020202020204" pitchFamily="34" charset="0"/>
                <a:ea typeface="微软雅黑" panose="020B0503020204020204" pitchFamily="34" charset="-122"/>
              </a:rPr>
              <a:t>分析模型 </a:t>
            </a:r>
            <a:r>
              <a:rPr lang="en-US" altLang="zh-CN" sz="2600" b="1" dirty="0">
                <a:solidFill>
                  <a:srgbClr val="339933"/>
                </a:solidFill>
                <a:latin typeface="Arial" panose="020B0604020202020204" pitchFamily="34" charset="0"/>
                <a:ea typeface="宋体" panose="02010600030101010101" pitchFamily="2" charset="-122"/>
              </a:rPr>
              <a:t>SWOT Analysis Model</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矩形 1"/>
          <p:cNvSpPr/>
          <p:nvPr/>
        </p:nvSpPr>
        <p:spPr>
          <a:xfrm>
            <a:off x="179388" y="855663"/>
            <a:ext cx="8856662" cy="1384300"/>
          </a:xfrm>
          <a:prstGeom prst="rect">
            <a:avLst/>
          </a:prstGeom>
          <a:noFill/>
          <a:ln w="9525">
            <a:noFill/>
          </a:ln>
        </p:spPr>
        <p:txBody>
          <a:bodyPr anchor="t" anchorCtr="0">
            <a:spAutoFit/>
          </a:bodyPr>
          <a:p>
            <a:pPr marL="285750" indent="-285750">
              <a:buFont typeface="Arial" panose="020B0604020202020204" pitchFamily="34" charset="0"/>
              <a:buChar char="•"/>
            </a:pPr>
            <a:r>
              <a:rPr lang="en-US" altLang="zh-CN" sz="1400" dirty="0">
                <a:latin typeface="Arial" panose="020B0604020202020204" pitchFamily="34" charset="0"/>
                <a:ea typeface="宋体" panose="02010600030101010101" pitchFamily="2" charset="-122"/>
              </a:rPr>
              <a:t>SWOT</a:t>
            </a:r>
            <a:r>
              <a:rPr lang="zh-CN" altLang="en-US" sz="1400" dirty="0">
                <a:latin typeface="Arial" panose="020B0604020202020204" pitchFamily="34" charset="0"/>
                <a:ea typeface="宋体" panose="02010600030101010101" pitchFamily="2" charset="-122"/>
              </a:rPr>
              <a:t>分析法是分析常用的方法之一。运用</a:t>
            </a:r>
            <a:r>
              <a:rPr lang="en-US" altLang="zh-CN" sz="1400" dirty="0">
                <a:latin typeface="Arial" panose="020B0604020202020204" pitchFamily="34" charset="0"/>
                <a:ea typeface="宋体" panose="02010600030101010101" pitchFamily="2" charset="-122"/>
              </a:rPr>
              <a:t>SWOT</a:t>
            </a:r>
            <a:r>
              <a:rPr lang="zh-CN" altLang="en-US" sz="1400" dirty="0">
                <a:latin typeface="Arial" panose="020B0604020202020204" pitchFamily="34" charset="0"/>
                <a:ea typeface="宋体" panose="02010600030101010101" pitchFamily="2" charset="-122"/>
              </a:rPr>
              <a:t>法进行选择分析，就是将与你密切相关的各种主要内部优势因素</a:t>
            </a:r>
            <a:r>
              <a:rPr lang="en-US" altLang="zh-CN" sz="1400" dirty="0">
                <a:latin typeface="Arial" panose="020B0604020202020204" pitchFamily="34" charset="0"/>
                <a:ea typeface="宋体" panose="02010600030101010101" pitchFamily="2" charset="-122"/>
              </a:rPr>
              <a:t>(Strengths)</a:t>
            </a:r>
            <a:r>
              <a:rPr lang="zh-CN" altLang="en-US" sz="1400" dirty="0">
                <a:latin typeface="Arial" panose="020B0604020202020204" pitchFamily="34" charset="0"/>
                <a:ea typeface="宋体" panose="02010600030101010101" pitchFamily="2" charset="-122"/>
              </a:rPr>
              <a:t>、劣势因素</a:t>
            </a:r>
            <a:r>
              <a:rPr lang="en-US" altLang="zh-CN" sz="1400" dirty="0">
                <a:latin typeface="Arial" panose="020B0604020202020204" pitchFamily="34" charset="0"/>
                <a:ea typeface="宋体" panose="02010600030101010101" pitchFamily="2" charset="-122"/>
              </a:rPr>
              <a:t>(Weaknesses)</a:t>
            </a:r>
            <a:r>
              <a:rPr lang="zh-CN" altLang="en-US" sz="1400" dirty="0">
                <a:latin typeface="Arial" panose="020B0604020202020204" pitchFamily="34" charset="0"/>
                <a:ea typeface="宋体" panose="02010600030101010101" pitchFamily="2" charset="-122"/>
              </a:rPr>
              <a:t>、机会因素</a:t>
            </a:r>
            <a:r>
              <a:rPr lang="en-US" altLang="zh-CN" sz="1400" dirty="0">
                <a:latin typeface="Arial" panose="020B0604020202020204" pitchFamily="34" charset="0"/>
                <a:ea typeface="宋体" panose="02010600030101010101" pitchFamily="2" charset="-122"/>
              </a:rPr>
              <a:t>(Opportunities)</a:t>
            </a:r>
            <a:r>
              <a:rPr lang="zh-CN" altLang="en-US" sz="1400" dirty="0">
                <a:latin typeface="Arial" panose="020B0604020202020204" pitchFamily="34" charset="0"/>
                <a:ea typeface="宋体" panose="02010600030101010101" pitchFamily="2" charset="-122"/>
              </a:rPr>
              <a:t>和风险因素</a:t>
            </a:r>
            <a:r>
              <a:rPr lang="en-US" altLang="zh-CN" sz="1400" dirty="0">
                <a:latin typeface="Arial" panose="020B0604020202020204" pitchFamily="34" charset="0"/>
                <a:ea typeface="宋体" panose="02010600030101010101" pitchFamily="2" charset="-122"/>
              </a:rPr>
              <a:t>(Threats)</a:t>
            </a:r>
            <a:r>
              <a:rPr lang="zh-CN" altLang="en-US" sz="1400" dirty="0">
                <a:latin typeface="Arial" panose="020B0604020202020204" pitchFamily="34" charset="0"/>
                <a:ea typeface="宋体" panose="02010600030101010101" pitchFamily="2" charset="-122"/>
              </a:rPr>
              <a:t>，通过调查罗列出来，并依照一定的次序按矩阵形式排列起来，然后运用系统分析的思想，把各种因素相互匹配起来加以分析，从中得出一系列相应的结论。</a:t>
            </a:r>
            <a:endParaRPr lang="en-US" altLang="zh-CN" sz="1400"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endParaRPr lang="en-US" altLang="zh-CN" sz="1400" dirty="0">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sz="1400" b="1" dirty="0">
                <a:latin typeface="Arial" panose="020B0604020202020204" pitchFamily="34" charset="0"/>
                <a:ea typeface="宋体" panose="02010600030101010101" pitchFamily="2" charset="-122"/>
              </a:rPr>
              <a:t>SWOT Example</a:t>
            </a:r>
            <a:endParaRPr lang="zh-CN" altLang="en-US" sz="1400" b="1" dirty="0">
              <a:latin typeface="Arial" panose="020B0604020202020204" pitchFamily="34" charset="0"/>
              <a:ea typeface="宋体" panose="02010600030101010101" pitchFamily="2" charset="-122"/>
            </a:endParaRPr>
          </a:p>
        </p:txBody>
      </p:sp>
      <p:sp>
        <p:nvSpPr>
          <p:cNvPr id="36866" name="Rectangle 2"/>
          <p:cNvSpPr txBox="1"/>
          <p:nvPr/>
        </p:nvSpPr>
        <p:spPr>
          <a:xfrm>
            <a:off x="384175" y="115888"/>
            <a:ext cx="7067550" cy="576262"/>
          </a:xfrm>
          <a:prstGeom prst="rect">
            <a:avLst/>
          </a:prstGeom>
          <a:noFill/>
          <a:ln w="9525">
            <a:noFill/>
          </a:ln>
        </p:spPr>
        <p:txBody>
          <a:bodyPr anchor="ctr" anchorCtr="0"/>
          <a:p>
            <a:pPr eaLnBrk="0" hangingPunct="0"/>
            <a:r>
              <a:rPr lang="en-US" altLang="zh-CN" sz="2600" b="1" dirty="0">
                <a:solidFill>
                  <a:srgbClr val="339933"/>
                </a:solidFill>
                <a:latin typeface="Arial" panose="020B0604020202020204" pitchFamily="34" charset="0"/>
                <a:ea typeface="宋体" panose="02010600030101010101" pitchFamily="2" charset="-122"/>
              </a:rPr>
              <a:t>SWOT</a:t>
            </a:r>
            <a:r>
              <a:rPr lang="zh-CN" altLang="en-US" sz="2600" b="1" dirty="0">
                <a:solidFill>
                  <a:srgbClr val="339933"/>
                </a:solidFill>
                <a:latin typeface="Arial" panose="020B0604020202020204" pitchFamily="34" charset="0"/>
                <a:ea typeface="微软雅黑" panose="020B0503020204020204" pitchFamily="34" charset="-122"/>
              </a:rPr>
              <a:t>分析模型 </a:t>
            </a:r>
            <a:r>
              <a:rPr lang="en-US" altLang="zh-CN" sz="2600" b="1" dirty="0">
                <a:solidFill>
                  <a:srgbClr val="339933"/>
                </a:solidFill>
                <a:latin typeface="Arial" panose="020B0604020202020204" pitchFamily="34" charset="0"/>
                <a:ea typeface="宋体" panose="02010600030101010101" pitchFamily="2" charset="-122"/>
              </a:rPr>
              <a:t>SWOT Analysis Model</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36867" name="图示 3"/>
          <p:cNvPicPr/>
          <p:nvPr/>
        </p:nvPicPr>
        <p:blipFill>
          <a:blip r:embed="rId1"/>
          <a:stretch>
            <a:fillRect/>
          </a:stretch>
        </p:blipFill>
        <p:spPr>
          <a:xfrm>
            <a:off x="841375" y="2236788"/>
            <a:ext cx="7394575" cy="4011612"/>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idx="4294967295"/>
          </p:nvPr>
        </p:nvSpPr>
        <p:spPr/>
        <p:txBody>
          <a:bodyPr wrap="square" lIns="91440" tIns="45720" rIns="91440" bIns="45720" anchor="ctr" anchorCtr="0"/>
          <a:p>
            <a:endParaRPr lang="zh-CN" altLang="en-US" dirty="0"/>
          </a:p>
        </p:txBody>
      </p:sp>
      <p:sp>
        <p:nvSpPr>
          <p:cNvPr id="37890" name="Rectangle 3"/>
          <p:cNvSpPr>
            <a:spLocks noGrp="1"/>
          </p:cNvSpPr>
          <p:nvPr>
            <p:ph type="body" idx="4294967295"/>
          </p:nvPr>
        </p:nvSpPr>
        <p:spPr>
          <a:xfrm>
            <a:off x="0" y="1422400"/>
            <a:ext cx="9107488" cy="4525963"/>
          </a:xfrm>
        </p:spPr>
        <p:txBody>
          <a:bodyPr wrap="square" lIns="91440" tIns="45720" rIns="91440" bIns="45720" anchor="t" anchorCtr="0"/>
          <a:p>
            <a:pPr algn="ctr">
              <a:lnSpc>
                <a:spcPct val="150000"/>
              </a:lnSpc>
              <a:buNone/>
            </a:pPr>
            <a:r>
              <a:rPr lang="en-US" altLang="zh-CN" sz="4800" dirty="0">
                <a:solidFill>
                  <a:srgbClr val="339933"/>
                </a:solidFill>
              </a:rPr>
              <a:t>Note</a:t>
            </a:r>
            <a:r>
              <a:rPr lang="zh-CN" altLang="en-US" sz="4800" dirty="0">
                <a:solidFill>
                  <a:srgbClr val="339933"/>
                </a:solidFill>
              </a:rPr>
              <a:t>：以下部分内容</a:t>
            </a:r>
            <a:endParaRPr lang="en-US" altLang="zh-CN" sz="4800" dirty="0">
              <a:solidFill>
                <a:srgbClr val="339933"/>
              </a:solidFill>
            </a:endParaRPr>
          </a:p>
          <a:p>
            <a:pPr algn="ctr">
              <a:lnSpc>
                <a:spcPct val="150000"/>
              </a:lnSpc>
              <a:buNone/>
            </a:pPr>
            <a:r>
              <a:rPr lang="zh-CN" altLang="en-US" sz="7600" dirty="0">
                <a:solidFill>
                  <a:schemeClr val="accent2"/>
                </a:solidFill>
              </a:rPr>
              <a:t>将以文字方式呈现 </a:t>
            </a:r>
            <a:r>
              <a:rPr lang="zh-CN" altLang="en-US" sz="7600" dirty="0">
                <a:solidFill>
                  <a:schemeClr val="accent2"/>
                </a:solidFill>
                <a:sym typeface="Wingdings" panose="05000000000000000000" pitchFamily="2" charset="2"/>
              </a:rPr>
              <a:t></a:t>
            </a:r>
            <a:endParaRPr lang="zh-CN" altLang="en-US" sz="7600" dirty="0">
              <a:solidFill>
                <a:schemeClr val="accent2"/>
              </a:solidFill>
            </a:endParaRPr>
          </a:p>
        </p:txBody>
      </p:sp>
      <p:sp>
        <p:nvSpPr>
          <p:cNvPr id="3789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38914"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专业：数据结构算法、操作系统、数据库（区分是否科班出身）</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语言：所使用语言基本功能是否掌握（</a:t>
            </a:r>
            <a:r>
              <a:rPr lang="en-US" altLang="zh-CN" sz="2000" dirty="0">
                <a:latin typeface="微软雅黑" panose="020B0503020204020204" pitchFamily="34" charset="-122"/>
              </a:rPr>
              <a:t>PHP</a:t>
            </a:r>
            <a:r>
              <a:rPr lang="zh-CN" altLang="en-US" sz="2000" dirty="0">
                <a:latin typeface="微软雅黑" panose="020B0503020204020204" pitchFamily="34" charset="-122"/>
              </a:rPr>
              <a:t>、</a:t>
            </a:r>
            <a:r>
              <a:rPr lang="en-US" altLang="zh-CN" sz="2000" dirty="0">
                <a:latin typeface="微软雅黑" panose="020B0503020204020204" pitchFamily="34" charset="-122"/>
              </a:rPr>
              <a:t>Java</a:t>
            </a:r>
            <a:r>
              <a:rPr lang="zh-CN" altLang="en-US" sz="2000" dirty="0">
                <a:latin typeface="微软雅黑" panose="020B0503020204020204" pitchFamily="34" charset="-122"/>
              </a:rPr>
              <a:t>、</a:t>
            </a:r>
            <a:r>
              <a:rPr lang="en-US" altLang="zh-CN" sz="2000" dirty="0">
                <a:latin typeface="微软雅黑" panose="020B0503020204020204" pitchFamily="34" charset="-122"/>
              </a:rPr>
              <a:t>C/C++</a:t>
            </a:r>
            <a:r>
              <a:rPr lang="zh-CN" altLang="en-US" sz="2000" dirty="0">
                <a:latin typeface="微软雅黑" panose="020B0503020204020204" pitchFamily="34" charset="-122"/>
              </a:rPr>
              <a:t>、</a:t>
            </a:r>
            <a:r>
              <a:rPr lang="en-US" altLang="zh-CN" sz="2000" dirty="0">
                <a:latin typeface="微软雅黑" panose="020B0503020204020204" pitchFamily="34" charset="-122"/>
              </a:rPr>
              <a:t>OC</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周边：开发所需的周边知识是否熟悉（数据库、缓存、控件、界面）</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思路：是否敏捷清晰，回答是否连贯，语义明确（观察其他能力）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可关注的点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合作能力、创新能力、学习能力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一面不关注点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非一面关注的点：比如离职原因、薪资要求、其他非技术层面的点</a:t>
            </a: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3891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39938"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面试技巧</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一面尽量以封闭式问题为主，开放式问题为辅</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通过</a:t>
            </a:r>
            <a:r>
              <a:rPr lang="en-US" altLang="zh-CN" sz="2000" dirty="0">
                <a:latin typeface="微软雅黑" panose="020B0503020204020204" pitchFamily="34" charset="-122"/>
              </a:rPr>
              <a:t>2~3</a:t>
            </a:r>
            <a:r>
              <a:rPr lang="zh-CN" altLang="en-US" sz="2000" dirty="0">
                <a:latin typeface="微软雅黑" panose="020B0503020204020204" pitchFamily="34" charset="-122"/>
              </a:rPr>
              <a:t>个问题来了解一个知识点的掌握深度</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：考察掌握</a:t>
            </a:r>
            <a:r>
              <a:rPr lang="en-US" altLang="zh-CN" sz="1600" dirty="0">
                <a:latin typeface="微软雅黑" panose="020B0503020204020204" pitchFamily="34" charset="-122"/>
              </a:rPr>
              <a:t>PHP</a:t>
            </a:r>
            <a:r>
              <a:rPr lang="zh-CN" altLang="en-US" sz="1600" dirty="0">
                <a:latin typeface="微软雅黑" panose="020B0503020204020204" pitchFamily="34" charset="-122"/>
              </a:rPr>
              <a:t>数组使用水平</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a:t>
            </a:r>
            <a:r>
              <a:rPr lang="en-US" altLang="zh-CN" sz="1400" dirty="0">
                <a:latin typeface="微软雅黑" panose="020B0503020204020204" pitchFamily="34" charset="-122"/>
              </a:rPr>
              <a:t>PHP</a:t>
            </a:r>
            <a:r>
              <a:rPr lang="zh-CN" altLang="en-US" sz="1400" dirty="0">
                <a:latin typeface="微软雅黑" panose="020B0503020204020204" pitchFamily="34" charset="-122"/>
              </a:rPr>
              <a:t>数组的索引数组和关联数组区别</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a:t>
            </a:r>
            <a:r>
              <a:rPr lang="en-US" altLang="zh-CN" sz="1400" dirty="0">
                <a:latin typeface="微软雅黑" panose="020B0503020204020204" pitchFamily="34" charset="-122"/>
              </a:rPr>
              <a:t>PHP</a:t>
            </a:r>
            <a:r>
              <a:rPr lang="zh-CN" altLang="en-US" sz="1400" dirty="0">
                <a:latin typeface="微软雅黑" panose="020B0503020204020204" pitchFamily="34" charset="-122"/>
              </a:rPr>
              <a:t>函数 </a:t>
            </a:r>
            <a:r>
              <a:rPr lang="en-US" altLang="zh-CN" sz="1400" dirty="0">
                <a:latin typeface="微软雅黑" panose="020B0503020204020204" pitchFamily="34" charset="-122"/>
              </a:rPr>
              <a:t>array_map()</a:t>
            </a:r>
            <a:r>
              <a:rPr lang="zh-CN" altLang="en-US" sz="1400" dirty="0">
                <a:latin typeface="微软雅黑" panose="020B0503020204020204" pitchFamily="34" charset="-122"/>
              </a:rPr>
              <a:t>、</a:t>
            </a:r>
            <a:r>
              <a:rPr lang="en-US" altLang="zh-CN" sz="1400" dirty="0">
                <a:latin typeface="微软雅黑" panose="020B0503020204020204" pitchFamily="34" charset="-122"/>
              </a:rPr>
              <a:t>array_reduce() </a:t>
            </a:r>
            <a:r>
              <a:rPr lang="zh-CN" altLang="en-US" sz="1400" dirty="0">
                <a:latin typeface="微软雅黑" panose="020B0503020204020204" pitchFamily="34" charset="-122"/>
              </a:rPr>
              <a:t>什么用途如何使用</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③ </a:t>
            </a:r>
            <a:r>
              <a:rPr lang="en-US" altLang="zh-CN" sz="1400" dirty="0">
                <a:latin typeface="微软雅黑" panose="020B0503020204020204" pitchFamily="34" charset="-122"/>
              </a:rPr>
              <a:t>PHP</a:t>
            </a:r>
            <a:r>
              <a:rPr lang="zh-CN" altLang="en-US" sz="1400" dirty="0">
                <a:latin typeface="微软雅黑" panose="020B0503020204020204" pitchFamily="34" charset="-122"/>
              </a:rPr>
              <a:t>数组在</a:t>
            </a:r>
            <a:r>
              <a:rPr lang="en-US" altLang="zh-CN" sz="1400" dirty="0">
                <a:latin typeface="微软雅黑" panose="020B0503020204020204" pitchFamily="34" charset="-122"/>
              </a:rPr>
              <a:t>PHP</a:t>
            </a:r>
            <a:r>
              <a:rPr lang="zh-CN" altLang="en-US" sz="1400" dirty="0">
                <a:latin typeface="微软雅黑" panose="020B0503020204020204" pitchFamily="34" charset="-122"/>
              </a:rPr>
              <a:t>引擎中是什么数据结构来存储运行的？</a:t>
            </a:r>
            <a:endParaRPr lang="en-US" altLang="zh-CN" sz="14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所有需要面试交流的问题尽量之前有个准备，把相关知识点都能够考察到</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：面试一个</a:t>
            </a:r>
            <a:r>
              <a:rPr lang="en-US" altLang="zh-CN" sz="1600" dirty="0">
                <a:latin typeface="微软雅黑" panose="020B0503020204020204" pitchFamily="34" charset="-122"/>
              </a:rPr>
              <a:t>PHP</a:t>
            </a:r>
            <a:r>
              <a:rPr lang="zh-CN" altLang="en-US" sz="1600" dirty="0">
                <a:latin typeface="微软雅黑" panose="020B0503020204020204" pitchFamily="34" charset="-122"/>
              </a:rPr>
              <a:t>程序员来说：</a:t>
            </a:r>
            <a:r>
              <a:rPr lang="en-US" altLang="zh-CN" sz="1600" dirty="0">
                <a:latin typeface="微软雅黑" panose="020B0503020204020204" pitchFamily="34" charset="-122"/>
              </a:rPr>
              <a:t>PHP</a:t>
            </a:r>
            <a:r>
              <a:rPr lang="zh-CN" altLang="en-US" sz="1600" dirty="0">
                <a:latin typeface="微软雅黑" panose="020B0503020204020204" pitchFamily="34" charset="-122"/>
              </a:rPr>
              <a:t>基本语法特性、</a:t>
            </a:r>
            <a:r>
              <a:rPr lang="en-US" altLang="zh-CN" sz="1600" dirty="0">
                <a:latin typeface="微软雅黑" panose="020B0503020204020204" pitchFamily="34" charset="-122"/>
              </a:rPr>
              <a:t>LAMP</a:t>
            </a:r>
            <a:r>
              <a:rPr lang="zh-CN" altLang="en-US" sz="1600" dirty="0">
                <a:latin typeface="微软雅黑" panose="020B0503020204020204" pitchFamily="34" charset="-122"/>
              </a:rPr>
              <a:t>周边服务熟悉程度、我们工作中应用最多的一些技术点、一些技巧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对于比较难的问题，可以有一些引导性的提问</a:t>
            </a:r>
            <a:endParaRPr lang="en-US" altLang="zh-CN" dirty="0">
              <a:latin typeface="隶书" panose="02010509060101010101" pitchFamily="1" charset="-122"/>
            </a:endParaRPr>
          </a:p>
          <a:p>
            <a:pPr lvl="1">
              <a:lnSpc>
                <a:spcPct val="90000"/>
              </a:lnSpc>
            </a:pPr>
            <a:r>
              <a:rPr lang="zh-CN" altLang="en-US" sz="2000" dirty="0">
                <a:latin typeface="隶书" panose="02010509060101010101" pitchFamily="1" charset="-122"/>
              </a:rPr>
              <a:t>考察知识需要全面，通过在考察全面的知识来判断候选人在技术方面的擅长点和不足点</a:t>
            </a:r>
            <a:endParaRPr lang="en-US" altLang="zh-CN" sz="2000" dirty="0">
              <a:latin typeface="隶书" panose="02010509060101010101" pitchFamily="1" charset="-122"/>
            </a:endParaRPr>
          </a:p>
          <a:p>
            <a:pPr lvl="1">
              <a:lnSpc>
                <a:spcPct val="90000"/>
              </a:lnSpc>
            </a:pPr>
            <a:r>
              <a:rPr lang="zh-CN" altLang="en-US" sz="2000" dirty="0">
                <a:latin typeface="隶书" panose="02010509060101010101" pitchFamily="1" charset="-122"/>
              </a:rPr>
              <a:t>对不同工作时间年限和经验的人考察标准可以稍微不同</a:t>
            </a:r>
            <a:endParaRPr lang="en-US" altLang="zh-CN" sz="2000" dirty="0">
              <a:latin typeface="隶书" panose="02010509060101010101" pitchFamily="1" charset="-122"/>
            </a:endParaRPr>
          </a:p>
          <a:p>
            <a:pPr lvl="2">
              <a:lnSpc>
                <a:spcPct val="90000"/>
              </a:lnSpc>
            </a:pPr>
            <a:r>
              <a:rPr lang="zh-CN" altLang="en-US" sz="1600" dirty="0">
                <a:latin typeface="隶书" panose="02010509060101010101" pitchFamily="1" charset="-122"/>
              </a:rPr>
              <a:t>工作两年内的关注学校中学习基础知识的掌握</a:t>
            </a:r>
            <a:endParaRPr lang="en-US" altLang="zh-CN" sz="1600" dirty="0">
              <a:latin typeface="隶书" panose="02010509060101010101" pitchFamily="1" charset="-122"/>
            </a:endParaRPr>
          </a:p>
          <a:p>
            <a:pPr lvl="2">
              <a:lnSpc>
                <a:spcPct val="90000"/>
              </a:lnSpc>
            </a:pPr>
            <a:r>
              <a:rPr lang="zh-CN" altLang="en-US" sz="1600" dirty="0">
                <a:latin typeface="隶书" panose="02010509060101010101" pitchFamily="1" charset="-122"/>
              </a:rPr>
              <a:t>工作三年以上关注相关语言综合知识经验的考察</a:t>
            </a:r>
            <a:endParaRPr lang="en-US" altLang="zh-CN" sz="1600" dirty="0">
              <a:latin typeface="隶书" panose="02010509060101010101" pitchFamily="1" charset="-122"/>
            </a:endParaRPr>
          </a:p>
          <a:p>
            <a:pPr lvl="2">
              <a:lnSpc>
                <a:spcPct val="90000"/>
              </a:lnSpc>
            </a:pPr>
            <a:r>
              <a:rPr lang="zh-CN" altLang="en-US" sz="1600" dirty="0">
                <a:latin typeface="隶书" panose="02010509060101010101" pitchFamily="1" charset="-122"/>
              </a:rPr>
              <a:t>工作五年以上关注深入技术和偏开放式问题的考察</a:t>
            </a:r>
            <a:endParaRPr lang="en-US" altLang="zh-CN" sz="1600" dirty="0">
              <a:latin typeface="微软雅黑" panose="020B0503020204020204" pitchFamily="34" charset="-122"/>
            </a:endParaRPr>
          </a:p>
        </p:txBody>
      </p:sp>
      <p:sp>
        <p:nvSpPr>
          <p:cNvPr id="3993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40962"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评价标准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基本标准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判断出是否可以干活；基本能力和知识是否具备；</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是否可以完成目前业务线所需要的基础能力；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能够识别出技术短板，但是不能通过技术短板一棍子打死，尽量综合考察到是否有技术特长或者技术短板可以通过学习学会；</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对于工作三年内的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关注基础知识是否扎实，包括：数据结构算法、操作系统等</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关注本领域内的一个基础积累；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另外可以考察学习能力和成长性；以能够干活且有成长潜力为标准；</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对于工作五年以上</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关注经验和某些实践能力层面的掌握程度和深入程度；是否有特长；</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适当考察架构和知识广度方向；也考察是否能够抽象出有价值的方法论或者通用解决问题的思路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另外适当对要从事行业务的</a:t>
            </a:r>
            <a:r>
              <a:rPr lang="en-US" altLang="zh-CN" sz="1600" dirty="0">
                <a:latin typeface="微软雅黑" panose="020B0503020204020204" pitchFamily="34" charset="-122"/>
              </a:rPr>
              <a:t>Match</a:t>
            </a:r>
            <a:r>
              <a:rPr lang="zh-CN" altLang="en-US" sz="1600" dirty="0">
                <a:latin typeface="微软雅黑" panose="020B0503020204020204" pitchFamily="34" charset="-122"/>
              </a:rPr>
              <a:t>性，或者是学习融洽适应能力；一般工作时间长以上，对新知识的适应能力会弱一些，所以考察对方的思路延展性；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规避的点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不要按照全能型超人来面试，寸有所长，尺有所短；用人长处</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在考察的时候，不只是只看简历或者是公司背景，更要关注技术和学习能力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096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idx="4294967295"/>
          </p:nvPr>
        </p:nvSpPr>
        <p:spPr/>
        <p:txBody>
          <a:bodyPr wrap="square" lIns="91440" tIns="45720" rIns="91440" bIns="45720" anchor="ctr" anchorCtr="0"/>
          <a:p>
            <a:r>
              <a:rPr lang="zh-CN" altLang="en-US" dirty="0"/>
              <a:t>一面关注 </a:t>
            </a:r>
            <a:r>
              <a:rPr lang="en-US" altLang="zh-CN" dirty="0"/>
              <a:t>First Interview</a:t>
            </a:r>
            <a:endParaRPr lang="zh-CN" altLang="en-US" dirty="0"/>
          </a:p>
        </p:txBody>
      </p:sp>
      <p:sp>
        <p:nvSpPr>
          <p:cNvPr id="41986" name="Rectangle 3"/>
          <p:cNvSpPr>
            <a:spLocks noGrp="1"/>
          </p:cNvSpPr>
          <p:nvPr>
            <p:ph type="body" idx="4294967295"/>
          </p:nvPr>
        </p:nvSpPr>
        <p:spPr>
          <a:xfrm>
            <a:off x="107950" y="836613"/>
            <a:ext cx="8893175"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手写一个链表的数据结构和插入操作的代码 (比如哈希表排序算法也行)</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考察基本的数据结构知识和指针相关知识；</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如果不熟悉下</a:t>
            </a:r>
            <a:r>
              <a:rPr lang="en-US" altLang="zh-CN" sz="1600" dirty="0">
                <a:latin typeface="微软雅黑" panose="020B0503020204020204" pitchFamily="34" charset="-122"/>
              </a:rPr>
              <a:t>C/C++</a:t>
            </a:r>
            <a:r>
              <a:rPr lang="zh-CN" altLang="en-US" sz="1600" dirty="0">
                <a:latin typeface="微软雅黑" panose="020B0503020204020204" pitchFamily="34" charset="-122"/>
              </a:rPr>
              <a:t>可以用其他语言编写，了解数据结构的通用性</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写一个判断一个</a:t>
            </a:r>
            <a:r>
              <a:rPr lang="en-US" altLang="zh-CN" sz="2000" dirty="0">
                <a:latin typeface="微软雅黑" panose="020B0503020204020204" pitchFamily="34" charset="-122"/>
              </a:rPr>
              <a:t>IP</a:t>
            </a:r>
            <a:r>
              <a:rPr lang="zh-CN" altLang="en-US" sz="2000" dirty="0">
                <a:latin typeface="微软雅黑" panose="020B0503020204020204" pitchFamily="34" charset="-122"/>
              </a:rPr>
              <a:t>地址是否合法的函数；</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考察基本在某个语言下面的字符串处理能力；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如果是 </a:t>
            </a:r>
            <a:r>
              <a:rPr lang="en-US" altLang="zh-CN" sz="1600" dirty="0">
                <a:latin typeface="微软雅黑" panose="020B0503020204020204" pitchFamily="34" charset="-122"/>
              </a:rPr>
              <a:t>C/C++</a:t>
            </a:r>
            <a:r>
              <a:rPr lang="zh-CN" altLang="en-US" sz="1600" dirty="0">
                <a:latin typeface="微软雅黑" panose="020B0503020204020204" pitchFamily="34" charset="-122"/>
              </a:rPr>
              <a:t>考察字符串处理能力；如果是</a:t>
            </a:r>
            <a:r>
              <a:rPr lang="en-US" altLang="zh-CN" sz="1600" dirty="0">
                <a:latin typeface="微软雅黑" panose="020B0503020204020204" pitchFamily="34" charset="-122"/>
              </a:rPr>
              <a:t>PHP</a:t>
            </a:r>
            <a:r>
              <a:rPr lang="zh-CN" altLang="en-US" sz="1600" dirty="0">
                <a:latin typeface="微软雅黑" panose="020B0503020204020204" pitchFamily="34" charset="-122"/>
              </a:rPr>
              <a:t>可以考察对字符串、正则或者是一些技巧性函数的使用情况；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观察手写代码的代码风格，还有是否关注异常处理等</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描述某个语言内置数据结构使用</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可以观察语言熟练程度和对这个语言掌握深度；</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比如</a:t>
            </a:r>
            <a:r>
              <a:rPr lang="en-US" altLang="zh-CN" sz="1600" dirty="0">
                <a:latin typeface="微软雅黑" panose="020B0503020204020204" pitchFamily="34" charset="-122"/>
              </a:rPr>
              <a:t>PHP</a:t>
            </a:r>
            <a:r>
              <a:rPr lang="zh-CN" altLang="en-US" sz="1600" dirty="0">
                <a:latin typeface="微软雅黑" panose="020B0503020204020204" pitchFamily="34" charset="-122"/>
              </a:rPr>
              <a:t>可以问</a:t>
            </a:r>
            <a:r>
              <a:rPr lang="en-US" altLang="zh-CN" sz="1600" dirty="0">
                <a:latin typeface="微软雅黑" panose="020B0503020204020204" pitchFamily="34" charset="-122"/>
              </a:rPr>
              <a:t>Array/String</a:t>
            </a:r>
            <a:r>
              <a:rPr lang="zh-CN" altLang="en-US" sz="1600" dirty="0">
                <a:latin typeface="微软雅黑" panose="020B0503020204020204" pitchFamily="34" charset="-122"/>
              </a:rPr>
              <a:t>的使用和原理来观察深度；</a:t>
            </a:r>
            <a:r>
              <a:rPr lang="en-US" altLang="zh-CN" sz="1600" dirty="0">
                <a:latin typeface="微软雅黑" panose="020B0503020204020204" pitchFamily="34" charset="-122"/>
              </a:rPr>
              <a:t>C/C++</a:t>
            </a:r>
            <a:r>
              <a:rPr lang="zh-CN" altLang="en-US" sz="1600" dirty="0">
                <a:latin typeface="微软雅黑" panose="020B0503020204020204" pitchFamily="34" charset="-122"/>
              </a:rPr>
              <a:t>可以考察</a:t>
            </a:r>
            <a:r>
              <a:rPr lang="en-US" altLang="zh-CN" sz="1600" dirty="0">
                <a:latin typeface="微软雅黑" panose="020B0503020204020204" pitchFamily="34" charset="-122"/>
              </a:rPr>
              <a:t>STL</a:t>
            </a:r>
            <a:r>
              <a:rPr lang="zh-CN" altLang="en-US" sz="1600" dirty="0">
                <a:latin typeface="微软雅黑" panose="020B0503020204020204" pitchFamily="34" charset="-122"/>
              </a:rPr>
              <a:t>中的一些比如 </a:t>
            </a:r>
            <a:r>
              <a:rPr lang="en-US" altLang="zh-CN" sz="1600" dirty="0">
                <a:latin typeface="微软雅黑" panose="020B0503020204020204" pitchFamily="34" charset="-122"/>
              </a:rPr>
              <a:t>Vector/Map/Set </a:t>
            </a:r>
            <a:r>
              <a:rPr lang="zh-CN" altLang="en-US" sz="1600" dirty="0">
                <a:latin typeface="微软雅黑" panose="020B0503020204020204" pitchFamily="34" charset="-122"/>
              </a:rPr>
              <a:t>等考察并且内部实现机制；</a:t>
            </a:r>
            <a:r>
              <a:rPr lang="en-US" altLang="zh-CN" sz="1600" dirty="0">
                <a:latin typeface="微软雅黑" panose="020B0503020204020204" pitchFamily="34" charset="-122"/>
              </a:rPr>
              <a:t>Java</a:t>
            </a:r>
            <a:r>
              <a:rPr lang="zh-CN" altLang="en-US" sz="1600" dirty="0">
                <a:latin typeface="微软雅黑" panose="020B0503020204020204" pitchFamily="34" charset="-122"/>
              </a:rPr>
              <a:t>可以考察</a:t>
            </a:r>
            <a:r>
              <a:rPr lang="en-US" altLang="zh-CN" sz="1600" dirty="0">
                <a:latin typeface="微软雅黑" panose="020B0503020204020204" pitchFamily="34" charset="-122"/>
              </a:rPr>
              <a:t>List/Vector/Stack/Set</a:t>
            </a:r>
            <a:r>
              <a:rPr lang="zh-CN" altLang="en-US" sz="1600" dirty="0">
                <a:latin typeface="微软雅黑" panose="020B0503020204020204" pitchFamily="34" charset="-122"/>
              </a:rPr>
              <a:t>等结构使用和内部实现原理；</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问一个</a:t>
            </a:r>
            <a:r>
              <a:rPr lang="en-US" altLang="zh-CN" sz="2000" dirty="0">
                <a:latin typeface="微软雅黑" panose="020B0503020204020204" pitchFamily="34" charset="-122"/>
              </a:rPr>
              <a:t>LAMP</a:t>
            </a:r>
            <a:r>
              <a:rPr lang="zh-CN" altLang="en-US" sz="2000" dirty="0">
                <a:latin typeface="微软雅黑" panose="020B0503020204020204" pitchFamily="34" charset="-122"/>
              </a:rPr>
              <a:t>相关组件的使用和基本原理（</a:t>
            </a:r>
            <a:r>
              <a:rPr lang="en-US" altLang="zh-CN" sz="2000" dirty="0">
                <a:latin typeface="微软雅黑" panose="020B0503020204020204" pitchFamily="34" charset="-122"/>
              </a:rPr>
              <a:t>Nginx/MySQL/Redis</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关注候选人是否对基本技术熟悉，同时观察熟悉程度</a:t>
            </a: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198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3010" name="Rectangle 3"/>
          <p:cNvSpPr>
            <a:spLocks noGrp="1"/>
          </p:cNvSpPr>
          <p:nvPr>
            <p:ph type="body" idx="4294967295"/>
          </p:nvPr>
        </p:nvSpPr>
        <p:spPr>
          <a:xfrm>
            <a:off x="250825" y="908050"/>
            <a:ext cx="8713788"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专业：适当考察数据结构算法等知识，确认一面结果；</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语言：在一面基础上面简单考察语言方面的特性，不做主要考察；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周边：深入考察周边知识和解决问题的思路和能力；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主要：</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关注某个方向深入的技术能力；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关注架构能力或者思维能力；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抽象出来通用解决问题的思路方法论和能力；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可关注的点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性格、沟通能力、架构思路、延展性思维、业务</a:t>
            </a:r>
            <a:r>
              <a:rPr lang="en-US" altLang="zh-CN" sz="2000" dirty="0">
                <a:latin typeface="微软雅黑" panose="020B0503020204020204" pitchFamily="34" charset="-122"/>
              </a:rPr>
              <a:t>Match</a:t>
            </a:r>
            <a:r>
              <a:rPr lang="zh-CN" altLang="en-US" sz="2000" dirty="0">
                <a:latin typeface="微软雅黑" panose="020B0503020204020204" pitchFamily="34" charset="-122"/>
              </a:rPr>
              <a:t>度</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合作能力、创新能力、学习能力</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二面不关注点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离职原因、薪资要求、其他非技术层面的点</a:t>
            </a: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301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idx="4294967295"/>
          </p:nvPr>
        </p:nvSpPr>
        <p:spPr>
          <a:xfrm>
            <a:off x="384175" y="115888"/>
            <a:ext cx="7067550" cy="879475"/>
          </a:xfrm>
        </p:spPr>
        <p:txBody>
          <a:bodyPr wrap="square" lIns="91440" tIns="45720" rIns="91440" bIns="45720" anchor="ctr" anchorCtr="0"/>
          <a:p>
            <a:r>
              <a:rPr lang="zh-CN" altLang="en-US" sz="2800" dirty="0"/>
              <a:t>按照</a:t>
            </a:r>
            <a:r>
              <a:rPr lang="en-US" altLang="zh-CN" sz="2800" dirty="0"/>
              <a:t>《</a:t>
            </a:r>
            <a:r>
              <a:rPr lang="zh-CN" altLang="en-US" sz="2800" dirty="0"/>
              <a:t>三国演义</a:t>
            </a:r>
            <a:r>
              <a:rPr lang="en-US" altLang="zh-CN" sz="2800" dirty="0"/>
              <a:t>》</a:t>
            </a:r>
            <a:r>
              <a:rPr lang="zh-CN" altLang="en-US" sz="2800" dirty="0"/>
              <a:t>中的武力排名如下</a:t>
            </a:r>
            <a:br>
              <a:rPr lang="en-US" altLang="zh-CN" sz="2800" dirty="0"/>
            </a:br>
            <a:endParaRPr lang="zh-CN" altLang="en-US" dirty="0"/>
          </a:p>
        </p:txBody>
      </p:sp>
      <p:sp>
        <p:nvSpPr>
          <p:cNvPr id="7170" name="Rectangle 3"/>
          <p:cNvSpPr>
            <a:spLocks noGrp="1"/>
          </p:cNvSpPr>
          <p:nvPr>
            <p:ph type="body" idx="4294967295"/>
          </p:nvPr>
        </p:nvSpPr>
        <p:spPr>
          <a:xfrm>
            <a:off x="179388" y="1038225"/>
            <a:ext cx="2808287" cy="4824413"/>
          </a:xfrm>
        </p:spPr>
        <p:txBody>
          <a:bodyPr wrap="square" lIns="91440" tIns="45720" rIns="91440" bIns="45720" anchor="t" anchorCtr="0"/>
          <a:p>
            <a:endParaRPr lang="zh-CN" altLang="en-US" sz="2200" dirty="0"/>
          </a:p>
          <a:p>
            <a:endParaRPr lang="zh-CN" altLang="en-US" dirty="0"/>
          </a:p>
          <a:p>
            <a:endParaRPr lang="en-US" altLang="zh-CN" dirty="0"/>
          </a:p>
        </p:txBody>
      </p:sp>
      <p:pic>
        <p:nvPicPr>
          <p:cNvPr id="7171" name="Picture 18" descr="D:\lchen\急需处理\三国人物\赵云.jpg"/>
          <p:cNvPicPr>
            <a:picLocks noChangeAspect="1"/>
          </p:cNvPicPr>
          <p:nvPr/>
        </p:nvPicPr>
        <p:blipFill>
          <a:blip r:embed="rId1"/>
          <a:stretch>
            <a:fillRect/>
          </a:stretch>
        </p:blipFill>
        <p:spPr>
          <a:xfrm>
            <a:off x="3779838" y="995363"/>
            <a:ext cx="1425575" cy="1425575"/>
          </a:xfrm>
          <a:prstGeom prst="rect">
            <a:avLst/>
          </a:prstGeom>
          <a:noFill/>
          <a:ln w="9525">
            <a:noFill/>
          </a:ln>
        </p:spPr>
      </p:pic>
      <p:pic>
        <p:nvPicPr>
          <p:cNvPr id="7172" name="Picture 19" descr="D:\lchen\急需处理\三国人物\典韦.jpg"/>
          <p:cNvPicPr>
            <a:picLocks noChangeAspect="1"/>
          </p:cNvPicPr>
          <p:nvPr/>
        </p:nvPicPr>
        <p:blipFill>
          <a:blip r:embed="rId2"/>
          <a:stretch>
            <a:fillRect/>
          </a:stretch>
        </p:blipFill>
        <p:spPr>
          <a:xfrm>
            <a:off x="6732588" y="992188"/>
            <a:ext cx="1428750" cy="1428750"/>
          </a:xfrm>
          <a:prstGeom prst="rect">
            <a:avLst/>
          </a:prstGeom>
          <a:noFill/>
          <a:ln w="9525">
            <a:noFill/>
          </a:ln>
        </p:spPr>
      </p:pic>
      <p:pic>
        <p:nvPicPr>
          <p:cNvPr id="7173" name="Picture 20" descr="D:\lchen\急需处理\三国人物\关羽.jpg"/>
          <p:cNvPicPr>
            <a:picLocks noChangeAspect="1"/>
          </p:cNvPicPr>
          <p:nvPr/>
        </p:nvPicPr>
        <p:blipFill>
          <a:blip r:embed="rId3"/>
          <a:stretch>
            <a:fillRect/>
          </a:stretch>
        </p:blipFill>
        <p:spPr>
          <a:xfrm>
            <a:off x="963613" y="2746375"/>
            <a:ext cx="1376362" cy="1374775"/>
          </a:xfrm>
          <a:prstGeom prst="rect">
            <a:avLst/>
          </a:prstGeom>
          <a:solidFill>
            <a:schemeClr val="accent1"/>
          </a:solidFill>
          <a:ln w="9525">
            <a:noFill/>
          </a:ln>
        </p:spPr>
      </p:pic>
      <p:pic>
        <p:nvPicPr>
          <p:cNvPr id="7174" name="Picture 21" descr="D:\lchen\急需处理\三国人物\马超.jpg"/>
          <p:cNvPicPr>
            <a:picLocks noChangeAspect="1"/>
          </p:cNvPicPr>
          <p:nvPr/>
        </p:nvPicPr>
        <p:blipFill>
          <a:blip r:embed="rId4"/>
          <a:srcRect l="11678"/>
          <a:stretch>
            <a:fillRect/>
          </a:stretch>
        </p:blipFill>
        <p:spPr>
          <a:xfrm>
            <a:off x="3851275" y="2708275"/>
            <a:ext cx="1552575" cy="1444625"/>
          </a:xfrm>
          <a:prstGeom prst="rect">
            <a:avLst/>
          </a:prstGeom>
          <a:noFill/>
          <a:ln w="9525">
            <a:noFill/>
          </a:ln>
        </p:spPr>
      </p:pic>
      <p:pic>
        <p:nvPicPr>
          <p:cNvPr id="7175" name="Picture 22" descr="D:\lchen\急需处理\三国人物\张飞.jpg"/>
          <p:cNvPicPr>
            <a:picLocks noChangeAspect="1"/>
          </p:cNvPicPr>
          <p:nvPr/>
        </p:nvPicPr>
        <p:blipFill>
          <a:blip r:embed="rId5"/>
          <a:stretch>
            <a:fillRect/>
          </a:stretch>
        </p:blipFill>
        <p:spPr>
          <a:xfrm>
            <a:off x="6732588" y="2719388"/>
            <a:ext cx="1550987" cy="1430337"/>
          </a:xfrm>
          <a:prstGeom prst="rect">
            <a:avLst/>
          </a:prstGeom>
          <a:noFill/>
          <a:ln w="9525">
            <a:noFill/>
          </a:ln>
        </p:spPr>
      </p:pic>
      <p:pic>
        <p:nvPicPr>
          <p:cNvPr id="7176" name="Picture 23" descr="D:\lchen\急需处理\三国人物\黄忠.jpg"/>
          <p:cNvPicPr>
            <a:picLocks noChangeAspect="1"/>
          </p:cNvPicPr>
          <p:nvPr/>
        </p:nvPicPr>
        <p:blipFill>
          <a:blip r:embed="rId6"/>
          <a:stretch>
            <a:fillRect/>
          </a:stretch>
        </p:blipFill>
        <p:spPr>
          <a:xfrm>
            <a:off x="982663" y="4581525"/>
            <a:ext cx="1428750" cy="1428750"/>
          </a:xfrm>
          <a:prstGeom prst="rect">
            <a:avLst/>
          </a:prstGeom>
          <a:noFill/>
          <a:ln w="9525">
            <a:noFill/>
          </a:ln>
        </p:spPr>
      </p:pic>
      <p:pic>
        <p:nvPicPr>
          <p:cNvPr id="7177" name="Picture 24" descr="D:\lchen\急需处理\三国人物\许褚.jpg"/>
          <p:cNvPicPr>
            <a:picLocks noChangeAspect="1"/>
          </p:cNvPicPr>
          <p:nvPr/>
        </p:nvPicPr>
        <p:blipFill>
          <a:blip r:embed="rId7"/>
          <a:stretch>
            <a:fillRect/>
          </a:stretch>
        </p:blipFill>
        <p:spPr>
          <a:xfrm>
            <a:off x="3783013" y="4519613"/>
            <a:ext cx="1550987" cy="1550987"/>
          </a:xfrm>
          <a:prstGeom prst="rect">
            <a:avLst/>
          </a:prstGeom>
          <a:noFill/>
          <a:ln w="9525">
            <a:noFill/>
          </a:ln>
        </p:spPr>
      </p:pic>
      <p:pic>
        <p:nvPicPr>
          <p:cNvPr id="7178" name="Picture 25" descr="D:\lchen\急需处理\三国人物\姜维.jpg"/>
          <p:cNvPicPr>
            <a:picLocks noChangeAspect="1"/>
          </p:cNvPicPr>
          <p:nvPr/>
        </p:nvPicPr>
        <p:blipFill>
          <a:blip r:embed="rId8"/>
          <a:stretch>
            <a:fillRect/>
          </a:stretch>
        </p:blipFill>
        <p:spPr>
          <a:xfrm>
            <a:off x="6815138" y="4581525"/>
            <a:ext cx="1357312" cy="1530350"/>
          </a:xfrm>
          <a:prstGeom prst="rect">
            <a:avLst/>
          </a:prstGeom>
          <a:noFill/>
          <a:ln w="9525">
            <a:noFill/>
          </a:ln>
        </p:spPr>
      </p:pic>
      <p:pic>
        <p:nvPicPr>
          <p:cNvPr id="7179" name="Picture 17" descr="D:\lchen\急需处理\三国人物\吕布.jpg"/>
          <p:cNvPicPr>
            <a:picLocks noChangeAspect="1"/>
          </p:cNvPicPr>
          <p:nvPr/>
        </p:nvPicPr>
        <p:blipFill>
          <a:blip r:embed="rId9"/>
          <a:stretch>
            <a:fillRect/>
          </a:stretch>
        </p:blipFill>
        <p:spPr>
          <a:xfrm>
            <a:off x="889000" y="981075"/>
            <a:ext cx="1522413" cy="1409700"/>
          </a:xfrm>
          <a:prstGeom prst="rect">
            <a:avLst/>
          </a:prstGeom>
          <a:solidFill>
            <a:schemeClr val="accent1"/>
          </a:solid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4034"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面试技巧</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二面尽量以开放式问题为，封闭式问题辅助考察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二面需要考察某个专业知识的深度或者综合架构能力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通过开放式问题来确定总体思路，在沟通过程中可以针对某个点提出封闭式问题来确认对方在某个层次的技术能力</a:t>
            </a:r>
            <a:endParaRPr lang="en-US" altLang="zh-CN" sz="20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：如何提升网站的性能？</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确认需要优化到的指标，排查性能瓶颈在哪儿</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能够系统的从 接入层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应用服务器层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应用代码层 </a:t>
            </a:r>
            <a:r>
              <a:rPr lang="en-US" altLang="zh-CN" sz="1400" dirty="0">
                <a:latin typeface="微软雅黑" panose="020B0503020204020204" pitchFamily="34" charset="-122"/>
              </a:rPr>
              <a:t>-&gt; </a:t>
            </a:r>
            <a:r>
              <a:rPr lang="zh-CN" altLang="en-US" sz="1400" dirty="0">
                <a:latin typeface="微软雅黑" panose="020B0503020204020204" pitchFamily="34" charset="-122"/>
              </a:rPr>
              <a:t>后端存储层 等问题去描述排</a:t>
            </a:r>
            <a:endParaRPr lang="en-US" altLang="zh-CN" sz="1400" dirty="0">
              <a:latin typeface="微软雅黑" panose="020B0503020204020204" pitchFamily="34" charset="-122"/>
            </a:endParaRPr>
          </a:p>
          <a:p>
            <a:pPr lvl="3">
              <a:lnSpc>
                <a:spcPct val="9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查解决问题</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③ 制定解决性能问题的架构、思路、系统解决方案和执行排期</a:t>
            </a:r>
            <a:endParaRPr lang="en-US" altLang="zh-CN" sz="1400" dirty="0">
              <a:latin typeface="微软雅黑" panose="020B0503020204020204" pitchFamily="34" charset="-122"/>
            </a:endParaRPr>
          </a:p>
          <a:p>
            <a:pPr lvl="2">
              <a:lnSpc>
                <a:spcPct val="90000"/>
              </a:lnSpc>
            </a:pPr>
            <a:r>
              <a:rPr lang="en-US" altLang="zh-CN" sz="1600" dirty="0">
                <a:latin typeface="微软雅黑" panose="020B0503020204020204" pitchFamily="34" charset="-122"/>
              </a:rPr>
              <a:t>Example</a:t>
            </a:r>
            <a:r>
              <a:rPr lang="zh-CN" altLang="en-US" sz="1600" dirty="0">
                <a:latin typeface="微软雅黑" panose="020B0503020204020204" pitchFamily="34" charset="-122"/>
              </a:rPr>
              <a:t>：用户浏览器输入域名后经历的环节</a:t>
            </a:r>
            <a:endParaRPr lang="en-US" altLang="zh-CN" sz="16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① 确认对整个网站架构环节的熟练程度</a:t>
            </a:r>
            <a:endParaRPr lang="en-US" altLang="zh-CN" sz="1400" dirty="0">
              <a:latin typeface="微软雅黑" panose="020B0503020204020204" pitchFamily="34" charset="-122"/>
            </a:endParaRPr>
          </a:p>
          <a:p>
            <a:pPr lvl="3">
              <a:lnSpc>
                <a:spcPct val="90000"/>
              </a:lnSpc>
            </a:pPr>
            <a:r>
              <a:rPr lang="zh-CN" altLang="en-US" sz="1400" dirty="0">
                <a:latin typeface="微软雅黑" panose="020B0503020204020204" pitchFamily="34" charset="-122"/>
              </a:rPr>
              <a:t>② 在某些层面可以使用封闭式问题的考察，确认知识掌握深度，比如</a:t>
            </a:r>
            <a:r>
              <a:rPr lang="en-US" altLang="zh-CN" sz="1400" dirty="0">
                <a:latin typeface="微软雅黑" panose="020B0503020204020204" pitchFamily="34" charset="-122"/>
              </a:rPr>
              <a:t>HTTP</a:t>
            </a:r>
            <a:r>
              <a:rPr lang="zh-CN" altLang="en-US" sz="1400" dirty="0">
                <a:latin typeface="微软雅黑" panose="020B0503020204020204" pitchFamily="34" charset="-122"/>
              </a:rPr>
              <a:t>协议等</a:t>
            </a:r>
            <a:endParaRPr lang="en-US" altLang="zh-CN" sz="1400" dirty="0">
              <a:latin typeface="微软雅黑" panose="020B0503020204020204" pitchFamily="34" charset="-122"/>
            </a:endParaRPr>
          </a:p>
          <a:p>
            <a:pPr lvl="3">
              <a:lnSpc>
                <a:spcPct val="90000"/>
              </a:lnSpc>
            </a:pPr>
            <a:endParaRPr lang="en-US" altLang="zh-CN" sz="14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二面关注点：某个方面深入能力、综合架构思路和能力</a:t>
            </a:r>
            <a:endParaRPr lang="en-US" altLang="zh-CN" sz="2000" dirty="0">
              <a:latin typeface="微软雅黑" panose="020B0503020204020204" pitchFamily="34" charset="-122"/>
            </a:endParaRPr>
          </a:p>
          <a:p>
            <a:pPr lvl="2">
              <a:lnSpc>
                <a:spcPct val="90000"/>
              </a:lnSpc>
            </a:pPr>
            <a:r>
              <a:rPr lang="zh-CN" altLang="en-US" sz="1400" dirty="0">
                <a:latin typeface="微软雅黑" panose="020B0503020204020204" pitchFamily="34" charset="-122"/>
              </a:rPr>
              <a:t>比如对方说了解</a:t>
            </a:r>
            <a:r>
              <a:rPr lang="en-US" altLang="zh-CN" sz="1400" dirty="0">
                <a:latin typeface="微软雅黑" panose="020B0503020204020204" pitchFamily="34" charset="-122"/>
              </a:rPr>
              <a:t>Redis</a:t>
            </a:r>
            <a:r>
              <a:rPr lang="zh-CN" altLang="en-US" sz="1400" dirty="0">
                <a:latin typeface="微软雅黑" panose="020B0503020204020204" pitchFamily="34" charset="-122"/>
              </a:rPr>
              <a:t>，就可以深入考察</a:t>
            </a:r>
            <a:r>
              <a:rPr lang="en-US" altLang="zh-CN" sz="1400" dirty="0">
                <a:latin typeface="微软雅黑" panose="020B0503020204020204" pitchFamily="34" charset="-122"/>
              </a:rPr>
              <a:t>Redis</a:t>
            </a:r>
            <a:r>
              <a:rPr lang="zh-CN" altLang="en-US" sz="1400" dirty="0">
                <a:latin typeface="微软雅黑" panose="020B0503020204020204" pitchFamily="34" charset="-122"/>
              </a:rPr>
              <a:t>相关知识；比如对方说了解</a:t>
            </a:r>
            <a:r>
              <a:rPr lang="en-US" altLang="zh-CN" sz="1400" dirty="0">
                <a:latin typeface="微软雅黑" panose="020B0503020204020204" pitchFamily="34" charset="-122"/>
              </a:rPr>
              <a:t>MySQL</a:t>
            </a:r>
            <a:r>
              <a:rPr lang="zh-CN" altLang="en-US" sz="1400" dirty="0">
                <a:latin typeface="微软雅黑" panose="020B0503020204020204" pitchFamily="34" charset="-122"/>
              </a:rPr>
              <a:t>，就综合考察</a:t>
            </a:r>
            <a:r>
              <a:rPr lang="en-US" altLang="zh-CN" sz="1400" dirty="0">
                <a:latin typeface="微软雅黑" panose="020B0503020204020204" pitchFamily="34" charset="-122"/>
              </a:rPr>
              <a:t>MySQL</a:t>
            </a:r>
            <a:r>
              <a:rPr lang="zh-CN" altLang="en-US" sz="1400" dirty="0">
                <a:latin typeface="微软雅黑" panose="020B0503020204020204" pitchFamily="34" charset="-122"/>
              </a:rPr>
              <a:t>专业和有深度的内容。</a:t>
            </a:r>
            <a:endParaRPr lang="en-US" altLang="zh-CN" sz="1400" dirty="0">
              <a:latin typeface="微软雅黑" panose="020B0503020204020204" pitchFamily="34" charset="-122"/>
            </a:endParaRPr>
          </a:p>
          <a:p>
            <a:pPr lvl="2">
              <a:lnSpc>
                <a:spcPct val="90000"/>
              </a:lnSpc>
            </a:pPr>
            <a:r>
              <a:rPr lang="zh-CN" altLang="en-US" sz="1400" dirty="0">
                <a:latin typeface="微软雅黑" panose="020B0503020204020204" pitchFamily="34" charset="-122"/>
              </a:rPr>
              <a:t>架构思路主要是综合考察，推荐的方案是：给你一个</a:t>
            </a:r>
            <a:r>
              <a:rPr lang="en-US" altLang="zh-CN" sz="1400" dirty="0">
                <a:latin typeface="微软雅黑" panose="020B0503020204020204" pitchFamily="34" charset="-122"/>
              </a:rPr>
              <a:t>xx</a:t>
            </a:r>
            <a:r>
              <a:rPr lang="zh-CN" altLang="en-US" sz="1400" dirty="0">
                <a:latin typeface="微软雅黑" panose="020B0503020204020204" pitchFamily="34" charset="-122"/>
              </a:rPr>
              <a:t>项目，你说说你如何设计，或者你的设计思路如何，沟通中交流对中间一些问题的解决思路。</a:t>
            </a:r>
            <a:endParaRPr lang="en-US" altLang="zh-CN" sz="1400" dirty="0">
              <a:latin typeface="微软雅黑" panose="020B0503020204020204" pitchFamily="34" charset="-122"/>
            </a:endParaRPr>
          </a:p>
        </p:txBody>
      </p:sp>
      <p:sp>
        <p:nvSpPr>
          <p:cNvPr id="44035"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5058" name="Rectangle 3"/>
          <p:cNvSpPr>
            <a:spLocks noGrp="1"/>
          </p:cNvSpPr>
          <p:nvPr>
            <p:ph type="body" idx="4294967295"/>
          </p:nvPr>
        </p:nvSpPr>
        <p:spPr>
          <a:xfrm>
            <a:off x="250825" y="908050"/>
            <a:ext cx="8893175" cy="5761038"/>
          </a:xfrm>
        </p:spPr>
        <p:txBody>
          <a:bodyPr wrap="square" lIns="91440" tIns="45720" rIns="91440" bIns="45720" anchor="t" anchorCtr="0"/>
          <a:p>
            <a:pPr>
              <a:lnSpc>
                <a:spcPct val="90000"/>
              </a:lnSpc>
            </a:pPr>
            <a:r>
              <a:rPr lang="zh-CN" altLang="en-US" dirty="0">
                <a:latin typeface="微软雅黑" panose="020B0503020204020204" pitchFamily="34" charset="-122"/>
              </a:rPr>
              <a:t>评价标准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基本标准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巩固一面的对基础知识的判断确认，看是否基础过关；</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重点关注除了能够解决现在业务方向的问题，是否具有某个技术方向的深度，比如特别了解某些技术；另外是考察架构设计思维；</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能够识别出对方的技术层次：架构师、高级工程师、工程师、实习工程师；</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对于工作三年内的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同一面</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对于工作五年以上</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重点关注是否有某个专业方向技术比较深入；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关注架构设计思维；</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关注是否多年工作抽象出来的方法论或者通用解决问题的思路</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对于年纪大的适当考察学习能力、业务</a:t>
            </a:r>
            <a:r>
              <a:rPr lang="en-US" altLang="zh-CN" sz="1600" dirty="0">
                <a:latin typeface="微软雅黑" panose="020B0503020204020204" pitchFamily="34" charset="-122"/>
              </a:rPr>
              <a:t>Match</a:t>
            </a:r>
            <a:r>
              <a:rPr lang="zh-CN" altLang="en-US" sz="1600" dirty="0">
                <a:latin typeface="微软雅黑" panose="020B0503020204020204" pitchFamily="34" charset="-122"/>
              </a:rPr>
              <a:t>和转移能力，考察思路的延展性</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规避的点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不要按照全能型超人来面试，寸有所长，尺有所短，关注用人长处；</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505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idx="4294967295"/>
          </p:nvPr>
        </p:nvSpPr>
        <p:spPr/>
        <p:txBody>
          <a:bodyPr wrap="square" lIns="91440" tIns="45720" rIns="91440" bIns="45720" anchor="ctr" anchorCtr="0"/>
          <a:p>
            <a:r>
              <a:rPr lang="zh-CN" altLang="en-US" dirty="0"/>
              <a:t>二面关注 </a:t>
            </a:r>
            <a:r>
              <a:rPr lang="en-US" altLang="zh-CN" dirty="0"/>
              <a:t>Second Interview</a:t>
            </a:r>
            <a:endParaRPr lang="zh-CN" altLang="en-US" dirty="0"/>
          </a:p>
        </p:txBody>
      </p:sp>
      <p:sp>
        <p:nvSpPr>
          <p:cNvPr id="46082" name="Rectangle 3"/>
          <p:cNvSpPr>
            <a:spLocks noGrp="1"/>
          </p:cNvSpPr>
          <p:nvPr>
            <p:ph type="body" idx="4294967295"/>
          </p:nvPr>
        </p:nvSpPr>
        <p:spPr>
          <a:xfrm>
            <a:off x="107950" y="836613"/>
            <a:ext cx="8893175"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描述一下用户从输入</a:t>
            </a:r>
            <a:r>
              <a:rPr lang="en-US" altLang="zh-CN" sz="2000" dirty="0">
                <a:latin typeface="微软雅黑" panose="020B0503020204020204" pitchFamily="34" charset="-122"/>
              </a:rPr>
              <a:t>URL</a:t>
            </a:r>
            <a:r>
              <a:rPr lang="zh-CN" altLang="en-US" sz="2000" dirty="0">
                <a:latin typeface="微软雅黑" panose="020B0503020204020204" pitchFamily="34" charset="-122"/>
              </a:rPr>
              <a:t>到访问网站经过的事情</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关注对</a:t>
            </a:r>
            <a:r>
              <a:rPr lang="en-US" altLang="zh-CN" sz="1600" dirty="0">
                <a:latin typeface="微软雅黑" panose="020B0503020204020204" pitchFamily="34" charset="-122"/>
              </a:rPr>
              <a:t>HTTP</a:t>
            </a:r>
            <a:r>
              <a:rPr lang="zh-CN" altLang="en-US" sz="1600" dirty="0">
                <a:latin typeface="微软雅黑" panose="020B0503020204020204" pitchFamily="34" charset="-122"/>
              </a:rPr>
              <a:t>等协议的熟悉程度</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如果是</a:t>
            </a:r>
            <a:r>
              <a:rPr lang="en-US" altLang="zh-CN" sz="1600" dirty="0">
                <a:latin typeface="微软雅黑" panose="020B0503020204020204" pitchFamily="34" charset="-122"/>
              </a:rPr>
              <a:t>LAMP</a:t>
            </a:r>
            <a:r>
              <a:rPr lang="zh-CN" altLang="en-US" sz="1600" dirty="0">
                <a:latin typeface="微软雅黑" panose="020B0503020204020204" pitchFamily="34" charset="-122"/>
              </a:rPr>
              <a:t>方向的，可以考察对整套 </a:t>
            </a:r>
            <a:r>
              <a:rPr lang="en-US" altLang="zh-CN" sz="1600" dirty="0">
                <a:latin typeface="微软雅黑" panose="020B0503020204020204" pitchFamily="34" charset="-122"/>
              </a:rPr>
              <a:t>Nginx(Apache) + PHP + MySQL + Memcached(Redis) </a:t>
            </a:r>
            <a:r>
              <a:rPr lang="zh-CN" altLang="en-US" sz="1600" dirty="0">
                <a:latin typeface="微软雅黑" panose="020B0503020204020204" pitchFamily="34" charset="-122"/>
              </a:rPr>
              <a:t>架构的熟悉程度</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如何优化一个网站的性能；一个网站访问量膨胀</a:t>
            </a:r>
            <a:r>
              <a:rPr lang="en-US" altLang="zh-CN" sz="2000" dirty="0">
                <a:latin typeface="微软雅黑" panose="020B0503020204020204" pitchFamily="34" charset="-122"/>
              </a:rPr>
              <a:t>10</a:t>
            </a:r>
            <a:r>
              <a:rPr lang="zh-CN" altLang="en-US" sz="2000" dirty="0">
                <a:latin typeface="微软雅黑" panose="020B0503020204020204" pitchFamily="34" charset="-122"/>
              </a:rPr>
              <a:t>倍怎么办；</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了解有没有系统的找到网站性能瓶颈的思路方法；</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描述你做过认为最好或者流量最大的一个项目的架构</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观察候选人过去做过的项目经验</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关注候选人的架构汇总识别能力和优化能力</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给你一个</a:t>
            </a:r>
            <a:r>
              <a:rPr lang="en-US" altLang="zh-CN" sz="2000" dirty="0">
                <a:latin typeface="微软雅黑" panose="020B0503020204020204" pitchFamily="34" charset="-122"/>
              </a:rPr>
              <a:t>100</a:t>
            </a:r>
            <a:r>
              <a:rPr lang="zh-CN" altLang="en-US" sz="2000" dirty="0">
                <a:latin typeface="微软雅黑" panose="020B0503020204020204" pitchFamily="34" charset="-122"/>
              </a:rPr>
              <a:t>亿</a:t>
            </a:r>
            <a:r>
              <a:rPr lang="en-US" altLang="zh-CN" sz="2000" dirty="0">
                <a:latin typeface="微软雅黑" panose="020B0503020204020204" pitchFamily="34" charset="-122"/>
              </a:rPr>
              <a:t>URL</a:t>
            </a:r>
            <a:r>
              <a:rPr lang="zh-CN" altLang="en-US" sz="2000" dirty="0">
                <a:latin typeface="微软雅黑" panose="020B0503020204020204" pitchFamily="34" charset="-122"/>
              </a:rPr>
              <a:t>的库，如何存储，如何找出某个</a:t>
            </a:r>
            <a:r>
              <a:rPr lang="en-US" altLang="zh-CN" sz="2000" dirty="0">
                <a:latin typeface="微软雅黑" panose="020B0503020204020204" pitchFamily="34" charset="-122"/>
              </a:rPr>
              <a:t>URL</a:t>
            </a:r>
            <a:r>
              <a:rPr lang="zh-CN" altLang="en-US" sz="2000" dirty="0">
                <a:latin typeface="微软雅黑" panose="020B0503020204020204" pitchFamily="34" charset="-122"/>
              </a:rPr>
              <a:t>是否存在；</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关注基本候选人的数据结构算法的能力；</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关注候选人能否超越某个层次来全面（比如分布式思维）来解决问题的思路；</a:t>
            </a:r>
            <a:endParaRPr lang="en-US" altLang="zh-CN" sz="1600" dirty="0">
              <a:latin typeface="微软雅黑" panose="020B0503020204020204" pitchFamily="34" charset="-122"/>
            </a:endParaRPr>
          </a:p>
          <a:p>
            <a:pPr lvl="1">
              <a:lnSpc>
                <a:spcPct val="90000"/>
              </a:lnSpc>
              <a:buNone/>
            </a:pP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最擅长的</a:t>
            </a:r>
            <a:r>
              <a:rPr lang="en-US" altLang="zh-CN" sz="2000" dirty="0">
                <a:latin typeface="微软雅黑" panose="020B0503020204020204" pitchFamily="34" charset="-122"/>
              </a:rPr>
              <a:t>LAMP</a:t>
            </a:r>
            <a:r>
              <a:rPr lang="zh-CN" altLang="en-US" sz="2000" dirty="0">
                <a:latin typeface="微软雅黑" panose="020B0503020204020204" pitchFamily="34" charset="-122"/>
              </a:rPr>
              <a:t>组件（</a:t>
            </a:r>
            <a:r>
              <a:rPr lang="en-US" altLang="zh-CN" sz="2000" dirty="0">
                <a:latin typeface="微软雅黑" panose="020B0503020204020204" pitchFamily="34" charset="-122"/>
              </a:rPr>
              <a:t>PHP</a:t>
            </a:r>
            <a:r>
              <a:rPr lang="zh-CN" altLang="en-US" sz="2000" dirty="0">
                <a:latin typeface="微软雅黑" panose="020B0503020204020204" pitchFamily="34" charset="-122"/>
              </a:rPr>
              <a:t>、</a:t>
            </a:r>
            <a:r>
              <a:rPr lang="en-US" altLang="zh-CN" sz="2000" dirty="0">
                <a:latin typeface="微软雅黑" panose="020B0503020204020204" pitchFamily="34" charset="-122"/>
              </a:rPr>
              <a:t>MySQL</a:t>
            </a:r>
            <a:r>
              <a:rPr lang="zh-CN" altLang="en-US" sz="2000" dirty="0">
                <a:latin typeface="微软雅黑" panose="020B0503020204020204" pitchFamily="34" charset="-122"/>
              </a:rPr>
              <a:t>、</a:t>
            </a:r>
            <a:r>
              <a:rPr lang="en-US" altLang="zh-CN" sz="2000" dirty="0">
                <a:latin typeface="微软雅黑" panose="020B0503020204020204" pitchFamily="34" charset="-122"/>
              </a:rPr>
              <a:t>Memcached</a:t>
            </a:r>
            <a:r>
              <a:rPr lang="zh-CN" altLang="en-US" sz="2000" dirty="0">
                <a:latin typeface="微软雅黑" panose="020B0503020204020204" pitchFamily="34" charset="-122"/>
              </a:rPr>
              <a:t>、</a:t>
            </a:r>
            <a:r>
              <a:rPr lang="en-US" altLang="zh-CN" sz="2000" dirty="0">
                <a:latin typeface="微软雅黑" panose="020B0503020204020204" pitchFamily="34" charset="-122"/>
              </a:rPr>
              <a:t>Redis etc</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考察某个专业技术方向是否有特殊深入的研究</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6083"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idx="4294967295"/>
          </p:nvPr>
        </p:nvSpPr>
        <p:spPr/>
        <p:txBody>
          <a:bodyPr wrap="square" lIns="91440" tIns="45720" rIns="91440" bIns="45720" anchor="ctr" anchorCtr="0"/>
          <a:p>
            <a:r>
              <a:rPr lang="zh-CN" altLang="en-US" dirty="0"/>
              <a:t>三面关注 </a:t>
            </a:r>
            <a:r>
              <a:rPr lang="en-US" altLang="zh-CN" dirty="0"/>
              <a:t>Third Interview</a:t>
            </a:r>
            <a:endParaRPr lang="zh-CN" altLang="en-US" dirty="0"/>
          </a:p>
        </p:txBody>
      </p:sp>
      <p:sp>
        <p:nvSpPr>
          <p:cNvPr id="47106" name="Rectangle 3"/>
          <p:cNvSpPr>
            <a:spLocks noGrp="1"/>
          </p:cNvSpPr>
          <p:nvPr>
            <p:ph type="body" idx="4294967295"/>
          </p:nvPr>
        </p:nvSpPr>
        <p:spPr>
          <a:xfrm>
            <a:off x="250825" y="908050"/>
            <a:ext cx="8713788" cy="5761038"/>
          </a:xfrm>
        </p:spPr>
        <p:txBody>
          <a:bodyPr wrap="square" lIns="91440" tIns="45720" rIns="91440" bIns="45720" anchor="t" anchorCtr="0"/>
          <a:p>
            <a:pPr>
              <a:lnSpc>
                <a:spcPct val="90000"/>
              </a:lnSpc>
            </a:pPr>
            <a:r>
              <a:rPr lang="zh-CN" altLang="en-US" dirty="0">
                <a:latin typeface="微软雅黑" panose="020B0503020204020204" pitchFamily="34" charset="-122"/>
              </a:rPr>
              <a:t>核心考察</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专业：简单的验证一面、二面的专业知识考察；不做主要考察；</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主要：</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关注软能力和综合能力，包括：沟通能力、合作能力、学习能力、性格优缺点、团队融合度等方面；</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抽象出来通用解决问题的思路方法论和能力；</a:t>
            </a: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关注的点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性格、沟通能力、架构思路、延展性思维、业务</a:t>
            </a:r>
            <a:r>
              <a:rPr lang="en-US" altLang="zh-CN" sz="2000" dirty="0">
                <a:latin typeface="微软雅黑" panose="020B0503020204020204" pitchFamily="34" charset="-122"/>
              </a:rPr>
              <a:t>Match</a:t>
            </a:r>
            <a:r>
              <a:rPr lang="zh-CN" altLang="en-US" sz="2000" dirty="0">
                <a:latin typeface="微软雅黑" panose="020B0503020204020204" pitchFamily="34" charset="-122"/>
              </a:rPr>
              <a:t>度、合作能力、创新能力、学习能力</a:t>
            </a:r>
            <a:endParaRPr lang="en-US" altLang="zh-CN" sz="20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价值观、离职原因等等</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不关注点</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薪资要求、其他</a:t>
            </a:r>
            <a:r>
              <a:rPr lang="en-US" altLang="zh-CN" sz="2000" dirty="0">
                <a:latin typeface="微软雅黑" panose="020B0503020204020204" pitchFamily="34" charset="-122"/>
              </a:rPr>
              <a:t>HR</a:t>
            </a:r>
            <a:r>
              <a:rPr lang="zh-CN" altLang="en-US" sz="2000" dirty="0">
                <a:latin typeface="微软雅黑" panose="020B0503020204020204" pitchFamily="34" charset="-122"/>
              </a:rPr>
              <a:t>关心，面试官不关心的问题</a:t>
            </a:r>
            <a:endParaRPr lang="en-US" altLang="zh-CN" sz="20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a:lnSpc>
                <a:spcPct val="90000"/>
              </a:lnSpc>
            </a:pPr>
            <a:r>
              <a:rPr lang="zh-CN" altLang="en-US" dirty="0">
                <a:latin typeface="微软雅黑" panose="020B0503020204020204" pitchFamily="34" charset="-122"/>
              </a:rPr>
              <a:t>三面不是今天核心主题，不做重点讨论</a:t>
            </a:r>
            <a:endParaRPr lang="en-US" altLang="zh-CN" dirty="0">
              <a:latin typeface="微软雅黑" panose="020B0503020204020204" pitchFamily="34" charset="-122"/>
            </a:endParaRPr>
          </a:p>
          <a:p>
            <a:pPr lvl="1">
              <a:lnSpc>
                <a:spcPct val="90000"/>
              </a:lnSpc>
              <a:buNone/>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710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idx="4294967295"/>
          </p:nvPr>
        </p:nvSpPr>
        <p:spPr/>
        <p:txBody>
          <a:bodyPr wrap="square" lIns="91440" tIns="45720" rIns="91440" bIns="45720" anchor="ctr" anchorCtr="0"/>
          <a:p>
            <a:r>
              <a:rPr lang="zh-CN" altLang="en-US" dirty="0"/>
              <a:t>三面关注 </a:t>
            </a:r>
            <a:r>
              <a:rPr lang="en-US" altLang="zh-CN" dirty="0"/>
              <a:t>Second Interview</a:t>
            </a:r>
            <a:endParaRPr lang="zh-CN" altLang="en-US" dirty="0"/>
          </a:p>
        </p:txBody>
      </p:sp>
      <p:sp>
        <p:nvSpPr>
          <p:cNvPr id="48130" name="Rectangle 3"/>
          <p:cNvSpPr>
            <a:spLocks noGrp="1"/>
          </p:cNvSpPr>
          <p:nvPr>
            <p:ph type="body" idx="4294967295"/>
          </p:nvPr>
        </p:nvSpPr>
        <p:spPr>
          <a:xfrm>
            <a:off x="107950" y="836613"/>
            <a:ext cx="8712200" cy="5761037"/>
          </a:xfrm>
        </p:spPr>
        <p:txBody>
          <a:bodyPr wrap="square" lIns="91440" tIns="45720" rIns="91440" bIns="45720" anchor="t" anchorCtr="0"/>
          <a:p>
            <a:pPr>
              <a:lnSpc>
                <a:spcPct val="90000"/>
              </a:lnSpc>
            </a:pPr>
            <a:r>
              <a:rPr lang="zh-CN" altLang="en-US" dirty="0">
                <a:latin typeface="微软雅黑" panose="020B0503020204020204" pitchFamily="34" charset="-122"/>
              </a:rPr>
              <a:t>参考面试题</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描述你对一个技术人员的成长的观点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关注个人目标和稳定性</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你未来几年自己的一个大概打算是如何</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关注一个人是否目标清晰，候选人的个人目标跟我们团队招聘角色的未来预期是否一致</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说说你自己的优缺点</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观察候选人的自我认知和情商；</a:t>
            </a: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为什么要离开现在这家公司；</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关注候选人对上一家公司的看法和对自我的认知；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也从中可以关注候选人的价值观等 </a:t>
            </a:r>
            <a:endParaRPr lang="en-US" altLang="zh-CN" sz="1600" dirty="0">
              <a:latin typeface="微软雅黑" panose="020B0503020204020204" pitchFamily="34" charset="-122"/>
            </a:endParaRPr>
          </a:p>
          <a:p>
            <a:pPr lvl="2">
              <a:lnSpc>
                <a:spcPct val="90000"/>
              </a:lnSpc>
              <a:buNone/>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2">
              <a:lnSpc>
                <a:spcPct val="90000"/>
              </a:lnSpc>
            </a:pPr>
            <a:endParaRPr lang="en-US" altLang="zh-CN" sz="1600" dirty="0">
              <a:latin typeface="微软雅黑" panose="020B0503020204020204" pitchFamily="34" charset="-122"/>
            </a:endParaRPr>
          </a:p>
          <a:p>
            <a:pPr lvl="1">
              <a:lnSpc>
                <a:spcPct val="90000"/>
              </a:lnSpc>
            </a:pPr>
            <a:endParaRPr lang="en-US" altLang="zh-CN" sz="2000"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4813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49154" name="图示 2"/>
          <p:cNvPicPr/>
          <p:nvPr/>
        </p:nvPicPr>
        <p:blipFill>
          <a:blip r:embed="rId1"/>
          <a:stretch>
            <a:fillRect/>
          </a:stretch>
        </p:blipFill>
        <p:spPr>
          <a:xfrm>
            <a:off x="1468438" y="1365250"/>
            <a:ext cx="6207125" cy="4176713"/>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示 1"/>
          <p:cNvPicPr/>
          <p:nvPr/>
        </p:nvPicPr>
        <p:blipFill>
          <a:blip r:embed="rId1"/>
          <a:stretch>
            <a:fillRect/>
          </a:stretch>
        </p:blipFill>
        <p:spPr>
          <a:xfrm>
            <a:off x="298450" y="590550"/>
            <a:ext cx="8809038" cy="5865813"/>
          </a:xfrm>
          <a:prstGeom prst="rect">
            <a:avLst/>
          </a:prstGeom>
          <a:noFill/>
          <a:ln w="9525">
            <a:noFill/>
          </a:ln>
        </p:spPr>
      </p:pic>
      <p:sp>
        <p:nvSpPr>
          <p:cNvPr id="50178"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pic>
        <p:nvPicPr>
          <p:cNvPr id="50179" name="图示 5"/>
          <p:cNvPicPr/>
          <p:nvPr/>
        </p:nvPicPr>
        <p:blipFill>
          <a:blip r:embed="rId2"/>
          <a:stretch>
            <a:fillRect/>
          </a:stretch>
        </p:blipFill>
        <p:spPr>
          <a:xfrm>
            <a:off x="1695450" y="4194175"/>
            <a:ext cx="5327650" cy="2182813"/>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grpSp>
        <p:nvGrpSpPr>
          <p:cNvPr id="51202" name="Group 3"/>
          <p:cNvGrpSpPr/>
          <p:nvPr/>
        </p:nvGrpSpPr>
        <p:grpSpPr>
          <a:xfrm>
            <a:off x="107950" y="884238"/>
            <a:ext cx="8869363" cy="744537"/>
            <a:chOff x="0" y="0"/>
            <a:chExt cx="7991891" cy="745442"/>
          </a:xfrm>
        </p:grpSpPr>
        <p:sp>
          <p:nvSpPr>
            <p:cNvPr id="51203" name="圆角矩形 6"/>
            <p:cNvSpPr/>
            <p:nvPr/>
          </p:nvSpPr>
          <p:spPr>
            <a:xfrm>
              <a:off x="0" y="0"/>
              <a:ext cx="7991891" cy="745442"/>
            </a:xfrm>
            <a:prstGeom prst="roundRect">
              <a:avLst>
                <a:gd name="adj" fmla="val 10000"/>
              </a:avLst>
            </a:prstGeom>
            <a:solidFill>
              <a:schemeClr val="bg1"/>
            </a:soli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endParaRPr lang="zh-CN" altLang="en-US" dirty="0">
                <a:latin typeface="Arial" panose="020B0604020202020204" pitchFamily="34" charset="0"/>
                <a:ea typeface="宋体" panose="02010600030101010101" pitchFamily="2" charset="-122"/>
              </a:endParaRPr>
            </a:p>
          </p:txBody>
        </p:sp>
        <p:sp>
          <p:nvSpPr>
            <p:cNvPr id="51204" name="圆角矩形 4"/>
            <p:cNvSpPr/>
            <p:nvPr/>
          </p:nvSpPr>
          <p:spPr>
            <a:xfrm>
              <a:off x="21833" y="21833"/>
              <a:ext cx="7948225" cy="701776"/>
            </a:xfrm>
            <a:prstGeom prst="rect">
              <a:avLst/>
            </a:prstGeom>
            <a:noFill/>
            <a:ln w="9525">
              <a:noFill/>
            </a:ln>
          </p:spPr>
          <p:txBody>
            <a:bodyPr lIns="38100" tIns="38100" rIns="38100" bIns="38100" anchor="ctr" anchorCtr="0"/>
            <a:p>
              <a:pPr algn="ctr" defTabSz="1333500">
                <a:lnSpc>
                  <a:spcPct val="90000"/>
                </a:lnSpc>
                <a:spcAft>
                  <a:spcPct val="35000"/>
                </a:spcAft>
              </a:pPr>
              <a:r>
                <a:rPr lang="zh-CN" altLang="en-US" sz="3000" dirty="0">
                  <a:solidFill>
                    <a:srgbClr val="6B6BCF"/>
                  </a:solidFill>
                  <a:latin typeface="Arial" panose="020B0604020202020204" pitchFamily="34" charset="0"/>
                  <a:ea typeface="微软雅黑" panose="020B0503020204020204" pitchFamily="34" charset="-122"/>
                </a:rPr>
                <a:t>面试评价 </a:t>
              </a:r>
              <a:endParaRPr lang="zh-CN" altLang="en-US" sz="3000" dirty="0">
                <a:solidFill>
                  <a:srgbClr val="6B6BCF"/>
                </a:solidFill>
                <a:latin typeface="Arial" panose="020B0604020202020204" pitchFamily="34" charset="0"/>
                <a:ea typeface="微软雅黑" panose="020B0503020204020204" pitchFamily="34" charset="-122"/>
              </a:endParaRPr>
            </a:p>
          </p:txBody>
        </p:sp>
      </p:grpSp>
      <p:grpSp>
        <p:nvGrpSpPr>
          <p:cNvPr id="51205" name="Group 6"/>
          <p:cNvGrpSpPr/>
          <p:nvPr/>
        </p:nvGrpSpPr>
        <p:grpSpPr>
          <a:xfrm>
            <a:off x="-17462" y="1670050"/>
            <a:ext cx="3992562" cy="4864100"/>
            <a:chOff x="0" y="0"/>
            <a:chExt cx="2516" cy="3064"/>
          </a:xfrm>
        </p:grpSpPr>
        <p:pic>
          <p:nvPicPr>
            <p:cNvPr id="51206" name="圆角矩形 12"/>
            <p:cNvPicPr/>
            <p:nvPr/>
          </p:nvPicPr>
          <p:blipFill>
            <a:blip r:embed="rId1"/>
            <a:stretch>
              <a:fillRect/>
            </a:stretch>
          </p:blipFill>
          <p:spPr>
            <a:xfrm>
              <a:off x="0" y="0"/>
              <a:ext cx="2516" cy="3064"/>
            </a:xfrm>
            <a:prstGeom prst="rect">
              <a:avLst/>
            </a:prstGeom>
            <a:noFill/>
            <a:ln w="9525">
              <a:noFill/>
            </a:ln>
          </p:spPr>
        </p:pic>
        <p:sp>
          <p:nvSpPr>
            <p:cNvPr id="51207" name="Text Box 8"/>
            <p:cNvSpPr txBox="1"/>
            <p:nvPr/>
          </p:nvSpPr>
          <p:spPr>
            <a:xfrm>
              <a:off x="107" y="91"/>
              <a:ext cx="2301" cy="285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51208" name="Group 9"/>
          <p:cNvGrpSpPr/>
          <p:nvPr/>
        </p:nvGrpSpPr>
        <p:grpSpPr>
          <a:xfrm>
            <a:off x="3919538" y="1670050"/>
            <a:ext cx="5218112" cy="4864100"/>
            <a:chOff x="0" y="0"/>
            <a:chExt cx="3287" cy="3064"/>
          </a:xfrm>
        </p:grpSpPr>
        <p:pic>
          <p:nvPicPr>
            <p:cNvPr id="51209" name="圆角矩形 15"/>
            <p:cNvPicPr/>
            <p:nvPr/>
          </p:nvPicPr>
          <p:blipFill>
            <a:blip r:embed="rId2"/>
            <a:stretch>
              <a:fillRect/>
            </a:stretch>
          </p:blipFill>
          <p:spPr>
            <a:xfrm>
              <a:off x="0" y="0"/>
              <a:ext cx="3287" cy="3064"/>
            </a:xfrm>
            <a:prstGeom prst="rect">
              <a:avLst/>
            </a:prstGeom>
            <a:noFill/>
            <a:ln w="9525">
              <a:noFill/>
            </a:ln>
          </p:spPr>
        </p:pic>
        <p:sp>
          <p:nvSpPr>
            <p:cNvPr id="51210" name="Text Box 11"/>
            <p:cNvSpPr txBox="1"/>
            <p:nvPr/>
          </p:nvSpPr>
          <p:spPr>
            <a:xfrm>
              <a:off x="124" y="107"/>
              <a:ext cx="3042" cy="2819"/>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sp>
        <p:nvSpPr>
          <p:cNvPr id="51211" name="圆角矩形 4"/>
          <p:cNvSpPr/>
          <p:nvPr/>
        </p:nvSpPr>
        <p:spPr>
          <a:xfrm>
            <a:off x="179388" y="1844675"/>
            <a:ext cx="3529012"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●面试结论</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宋体" panose="02010600030101010101" pitchFamily="2" charset="-122"/>
              </a:rPr>
              <a:t>B</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●综合评价</a:t>
            </a:r>
            <a:r>
              <a:rPr lang="zh-CN" altLang="en-US"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擅长技术方向及水平：</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a:t>
            </a: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语言有较丰富的使用经验 </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可以用</a:t>
            </a:r>
            <a:r>
              <a:rPr lang="en-US" altLang="zh-CN" dirty="0">
                <a:solidFill>
                  <a:schemeClr val="bg1"/>
                </a:solidFill>
                <a:latin typeface="微软雅黑" panose="020B0503020204020204" pitchFamily="34" charset="-122"/>
                <a:ea typeface="宋体" panose="02010600030101010101" pitchFamily="2" charset="-122"/>
              </a:rPr>
              <a:t>LAMP</a:t>
            </a:r>
            <a:r>
              <a:rPr lang="zh-CN" altLang="en-US" dirty="0">
                <a:solidFill>
                  <a:schemeClr val="bg1"/>
                </a:solidFill>
                <a:latin typeface="微软雅黑" panose="020B0503020204020204" pitchFamily="34" charset="-122"/>
                <a:ea typeface="微软雅黑" panose="020B0503020204020204" pitchFamily="34" charset="-122"/>
              </a:rPr>
              <a:t>架构解决一些</a:t>
            </a:r>
            <a:r>
              <a:rPr lang="en-US" altLang="zh-CN" dirty="0">
                <a:solidFill>
                  <a:schemeClr val="bg1"/>
                </a:solidFill>
                <a:latin typeface="微软雅黑" panose="020B0503020204020204" pitchFamily="34" charset="-122"/>
                <a:ea typeface="宋体" panose="02010600030101010101" pitchFamily="2" charset="-122"/>
              </a:rPr>
              <a:t>web</a:t>
            </a:r>
            <a:r>
              <a:rPr lang="zh-CN" altLang="en-US" dirty="0">
                <a:solidFill>
                  <a:schemeClr val="bg1"/>
                </a:solidFill>
                <a:latin typeface="微软雅黑" panose="020B0503020204020204" pitchFamily="34" charset="-122"/>
                <a:ea typeface="微软雅黑" panose="020B0503020204020204" pitchFamily="34" charset="-122"/>
              </a:rPr>
              <a:t>领域的常见问题</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a:t>
            </a:r>
            <a:r>
              <a:rPr lang="en-US" altLang="zh-CN" dirty="0">
                <a:solidFill>
                  <a:schemeClr val="bg1"/>
                </a:solidFill>
                <a:latin typeface="微软雅黑" panose="020B0503020204020204" pitchFamily="34" charset="-122"/>
                <a:ea typeface="宋体" panose="02010600030101010101" pitchFamily="2" charset="-122"/>
              </a:rPr>
              <a:t>MongoDB</a:t>
            </a:r>
            <a:r>
              <a:rPr lang="zh-CN" altLang="en-US" dirty="0">
                <a:solidFill>
                  <a:schemeClr val="bg1"/>
                </a:solidFill>
                <a:latin typeface="微软雅黑" panose="020B0503020204020204" pitchFamily="34" charset="-122"/>
                <a:ea typeface="微软雅黑" panose="020B0503020204020204" pitchFamily="34" charset="-122"/>
              </a:rPr>
              <a:t>有较丰富的使用经验</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对系统原理和设计方面，了解较少</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●技术定级</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宋体" panose="02010600030101010101" pitchFamily="2" charset="-122"/>
              </a:rPr>
              <a:t>P2+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212" name="圆角矩形 4"/>
          <p:cNvSpPr/>
          <p:nvPr/>
        </p:nvSpPr>
        <p:spPr>
          <a:xfrm>
            <a:off x="4284663" y="1844675"/>
            <a:ext cx="4535487"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sz="1500" b="1" dirty="0">
                <a:solidFill>
                  <a:schemeClr val="bg1"/>
                </a:solidFill>
                <a:latin typeface="微软雅黑" panose="020B0503020204020204" pitchFamily="34" charset="-122"/>
                <a:ea typeface="微软雅黑" panose="020B0503020204020204" pitchFamily="34" charset="-122"/>
              </a:rPr>
              <a:t>●优势：</a:t>
            </a:r>
            <a:endParaRPr lang="zh-CN" altLang="en-US" sz="1500" b="1"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sz="1500" dirty="0">
                <a:solidFill>
                  <a:schemeClr val="bg1"/>
                </a:solidFill>
                <a:latin typeface="微软雅黑" panose="020B0503020204020204" pitchFamily="34" charset="-122"/>
                <a:ea typeface="宋体" panose="02010600030101010101" pitchFamily="2" charset="-122"/>
              </a:rPr>
              <a:t>Web</a:t>
            </a:r>
            <a:r>
              <a:rPr lang="zh-CN" altLang="en-US" sz="1500" dirty="0">
                <a:solidFill>
                  <a:schemeClr val="bg1"/>
                </a:solidFill>
                <a:latin typeface="微软雅黑" panose="020B0503020204020204" pitchFamily="34" charset="-122"/>
                <a:ea typeface="微软雅黑" panose="020B0503020204020204" pitchFamily="34" charset="-122"/>
              </a:rPr>
              <a:t>产品开发经验丰富，可以用灵活的手段，解决问题</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对</a:t>
            </a:r>
            <a:r>
              <a:rPr lang="en-US" altLang="zh-CN" sz="1500" dirty="0">
                <a:solidFill>
                  <a:schemeClr val="bg1"/>
                </a:solidFill>
                <a:latin typeface="微软雅黑" panose="020B0503020204020204" pitchFamily="34" charset="-122"/>
                <a:ea typeface="宋体" panose="02010600030101010101" pitchFamily="2" charset="-122"/>
              </a:rPr>
              <a:t>Memcache</a:t>
            </a: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宋体" panose="02010600030101010101" pitchFamily="2" charset="-122"/>
              </a:rPr>
              <a:t>Redis</a:t>
            </a:r>
            <a:r>
              <a:rPr lang="zh-CN" altLang="en-US" sz="1500" dirty="0">
                <a:solidFill>
                  <a:schemeClr val="bg1"/>
                </a:solidFill>
                <a:latin typeface="微软雅黑" panose="020B0503020204020204" pitchFamily="34" charset="-122"/>
                <a:ea typeface="微软雅黑" panose="020B0503020204020204" pitchFamily="34" charset="-122"/>
              </a:rPr>
              <a:t>、</a:t>
            </a:r>
            <a:r>
              <a:rPr lang="en-US" altLang="zh-CN" sz="1500" dirty="0">
                <a:solidFill>
                  <a:schemeClr val="bg1"/>
                </a:solidFill>
                <a:latin typeface="微软雅黑" panose="020B0503020204020204" pitchFamily="34" charset="-122"/>
                <a:ea typeface="宋体" panose="02010600030101010101" pitchFamily="2" charset="-122"/>
              </a:rPr>
              <a:t>Mongo</a:t>
            </a:r>
            <a:r>
              <a:rPr lang="zh-CN" altLang="en-US" sz="1500" dirty="0">
                <a:solidFill>
                  <a:schemeClr val="bg1"/>
                </a:solidFill>
                <a:latin typeface="微软雅黑" panose="020B0503020204020204" pitchFamily="34" charset="-122"/>
                <a:ea typeface="微软雅黑" panose="020B0503020204020204" pitchFamily="34" charset="-122"/>
              </a:rPr>
              <a:t>等常用工具应用熟练</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可以和产品经理直接沟通，对接需求，并带领小团队完成开发工作</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有</a:t>
            </a:r>
            <a:r>
              <a:rPr lang="en-US" altLang="zh-CN" sz="1500" dirty="0">
                <a:solidFill>
                  <a:schemeClr val="bg1"/>
                </a:solidFill>
                <a:latin typeface="微软雅黑" panose="020B0503020204020204" pitchFamily="34" charset="-122"/>
                <a:ea typeface="宋体" panose="02010600030101010101" pitchFamily="2" charset="-122"/>
              </a:rPr>
              <a:t>10</a:t>
            </a:r>
            <a:r>
              <a:rPr lang="zh-CN" altLang="en-US" sz="1500" dirty="0">
                <a:solidFill>
                  <a:schemeClr val="bg1"/>
                </a:solidFill>
                <a:latin typeface="微软雅黑" panose="020B0503020204020204" pitchFamily="34" charset="-122"/>
                <a:ea typeface="微软雅黑" panose="020B0503020204020204" pitchFamily="34" charset="-122"/>
              </a:rPr>
              <a:t>人以下团队的管理经验，但培养人的效果一般</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b="1" dirty="0">
                <a:solidFill>
                  <a:schemeClr val="bg1"/>
                </a:solidFill>
                <a:latin typeface="微软雅黑" panose="020B0503020204020204" pitchFamily="34" charset="-122"/>
                <a:ea typeface="微软雅黑" panose="020B0503020204020204" pitchFamily="34" charset="-122"/>
              </a:rPr>
              <a:t>● 负面评价</a:t>
            </a:r>
            <a:r>
              <a:rPr lang="en-US" altLang="zh-CN" sz="1500" b="1" dirty="0">
                <a:solidFill>
                  <a:schemeClr val="bg1"/>
                </a:solidFill>
                <a:latin typeface="微软雅黑" panose="020B0503020204020204" pitchFamily="34" charset="-122"/>
                <a:ea typeface="宋体" panose="02010600030101010101" pitchFamily="2" charset="-122"/>
              </a:rPr>
              <a:t>/</a:t>
            </a:r>
            <a:r>
              <a:rPr lang="zh-CN" altLang="en-US" sz="1500" b="1" dirty="0">
                <a:solidFill>
                  <a:schemeClr val="bg1"/>
                </a:solidFill>
                <a:latin typeface="微软雅黑" panose="020B0503020204020204" pitchFamily="34" charset="-122"/>
                <a:ea typeface="微软雅黑" panose="020B0503020204020204" pitchFamily="34" charset="-122"/>
              </a:rPr>
              <a:t>需关注点</a:t>
            </a:r>
            <a:r>
              <a:rPr lang="zh-CN" altLang="en-US" sz="1500" dirty="0">
                <a:solidFill>
                  <a:schemeClr val="bg1"/>
                </a:solidFill>
                <a:latin typeface="微软雅黑" panose="020B0503020204020204" pitchFamily="34" charset="-122"/>
                <a:ea typeface="微软雅黑" panose="020B0503020204020204" pitchFamily="34" charset="-122"/>
              </a:rPr>
              <a:t>：</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对技术热情度一般，原理性知识普遍较差</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平时对技术学习表现较差，未来也没有具体计划</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在赶集的工作强度一般，能否适应我们的工作待评估</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sz="1500" dirty="0">
                <a:solidFill>
                  <a:schemeClr val="bg1"/>
                </a:solidFill>
                <a:latin typeface="微软雅黑" panose="020B0503020204020204" pitchFamily="34" charset="-122"/>
                <a:ea typeface="微软雅黑" panose="020B0503020204020204" pitchFamily="34" charset="-122"/>
              </a:rPr>
              <a:t>如果做开发工程师，与之前的工作有一定落差，能否稳定工作待考察</a:t>
            </a:r>
            <a:endParaRPr lang="zh-CN" altLang="en-US" sz="1500"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sz="1500" dirty="0">
              <a:solidFill>
                <a:schemeClr val="bg1"/>
              </a:solidFill>
              <a:latin typeface="微软雅黑" panose="020B0503020204020204" pitchFamily="34" charset="-122"/>
              <a:ea typeface="微软雅黑" panose="020B0503020204020204" pitchFamily="34" charset="-122"/>
            </a:endParaRPr>
          </a:p>
        </p:txBody>
      </p:sp>
      <p:pic>
        <p:nvPicPr>
          <p:cNvPr id="51213" name="Picture 5"/>
          <p:cNvPicPr>
            <a:picLocks noChangeAspect="1"/>
          </p:cNvPicPr>
          <p:nvPr/>
        </p:nvPicPr>
        <p:blipFill>
          <a:blip r:embed="rId3"/>
          <a:stretch>
            <a:fillRect/>
          </a:stretch>
        </p:blipFill>
        <p:spPr>
          <a:xfrm>
            <a:off x="2916238" y="909638"/>
            <a:ext cx="639762" cy="6477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面试评价 </a:t>
            </a:r>
            <a:r>
              <a:rPr lang="en-US" altLang="zh-CN" sz="2600" b="1" dirty="0">
                <a:solidFill>
                  <a:srgbClr val="339933"/>
                </a:solidFill>
                <a:latin typeface="Arial" panose="020B0604020202020204" pitchFamily="34" charset="0"/>
                <a:ea typeface="宋体" panose="02010600030101010101" pitchFamily="2" charset="-122"/>
              </a:rPr>
              <a:t>Interview Evaluation </a:t>
            </a:r>
            <a:endParaRPr lang="zh-CN" altLang="en-US" sz="2600" b="1" dirty="0">
              <a:solidFill>
                <a:srgbClr val="339933"/>
              </a:solidFill>
              <a:latin typeface="Arial" panose="020B0604020202020204" pitchFamily="34" charset="0"/>
              <a:ea typeface="微软雅黑" panose="020B0503020204020204" pitchFamily="34" charset="-122"/>
            </a:endParaRPr>
          </a:p>
        </p:txBody>
      </p:sp>
      <p:grpSp>
        <p:nvGrpSpPr>
          <p:cNvPr id="52226" name="Group 3"/>
          <p:cNvGrpSpPr/>
          <p:nvPr/>
        </p:nvGrpSpPr>
        <p:grpSpPr>
          <a:xfrm>
            <a:off x="107950" y="884238"/>
            <a:ext cx="8869363" cy="744537"/>
            <a:chOff x="0" y="0"/>
            <a:chExt cx="7991891" cy="745442"/>
          </a:xfrm>
        </p:grpSpPr>
        <p:sp>
          <p:nvSpPr>
            <p:cNvPr id="52227" name="圆角矩形 6"/>
            <p:cNvSpPr/>
            <p:nvPr/>
          </p:nvSpPr>
          <p:spPr>
            <a:xfrm>
              <a:off x="0" y="0"/>
              <a:ext cx="7991891" cy="745442"/>
            </a:xfrm>
            <a:prstGeom prst="roundRect">
              <a:avLst>
                <a:gd name="adj" fmla="val 10000"/>
              </a:avLst>
            </a:prstGeom>
            <a:solidFill>
              <a:schemeClr val="bg1"/>
            </a:soli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endParaRPr lang="zh-CN" altLang="en-US" dirty="0">
                <a:latin typeface="Arial" panose="020B0604020202020204" pitchFamily="34" charset="0"/>
                <a:ea typeface="宋体" panose="02010600030101010101" pitchFamily="2" charset="-122"/>
              </a:endParaRPr>
            </a:p>
          </p:txBody>
        </p:sp>
        <p:sp>
          <p:nvSpPr>
            <p:cNvPr id="52228" name="圆角矩形 4"/>
            <p:cNvSpPr/>
            <p:nvPr/>
          </p:nvSpPr>
          <p:spPr>
            <a:xfrm>
              <a:off x="21833" y="21833"/>
              <a:ext cx="7948225" cy="701776"/>
            </a:xfrm>
            <a:prstGeom prst="rect">
              <a:avLst/>
            </a:prstGeom>
            <a:noFill/>
            <a:ln w="9525">
              <a:noFill/>
            </a:ln>
          </p:spPr>
          <p:txBody>
            <a:bodyPr lIns="38100" tIns="38100" rIns="38100" bIns="38100" anchor="ctr" anchorCtr="0"/>
            <a:p>
              <a:pPr algn="ctr" defTabSz="1333500">
                <a:lnSpc>
                  <a:spcPct val="90000"/>
                </a:lnSpc>
                <a:spcAft>
                  <a:spcPct val="35000"/>
                </a:spcAft>
              </a:pPr>
              <a:r>
                <a:rPr lang="zh-CN" altLang="en-US" sz="3000" dirty="0">
                  <a:solidFill>
                    <a:srgbClr val="6B6BCF"/>
                  </a:solidFill>
                  <a:latin typeface="Arial" panose="020B0604020202020204" pitchFamily="34" charset="0"/>
                  <a:ea typeface="微软雅黑" panose="020B0503020204020204" pitchFamily="34" charset="-122"/>
                </a:rPr>
                <a:t>面试评价 </a:t>
              </a:r>
              <a:endParaRPr lang="zh-CN" altLang="en-US" sz="3000" dirty="0">
                <a:solidFill>
                  <a:srgbClr val="6B6BCF"/>
                </a:solidFill>
                <a:latin typeface="Arial" panose="020B0604020202020204" pitchFamily="34" charset="0"/>
                <a:ea typeface="微软雅黑" panose="020B0503020204020204" pitchFamily="34" charset="-122"/>
              </a:endParaRPr>
            </a:p>
          </p:txBody>
        </p:sp>
      </p:grpSp>
      <p:grpSp>
        <p:nvGrpSpPr>
          <p:cNvPr id="52229" name="Group 6"/>
          <p:cNvGrpSpPr/>
          <p:nvPr/>
        </p:nvGrpSpPr>
        <p:grpSpPr>
          <a:xfrm>
            <a:off x="-17462" y="1670050"/>
            <a:ext cx="3992562" cy="4864100"/>
            <a:chOff x="0" y="0"/>
            <a:chExt cx="2516" cy="3064"/>
          </a:xfrm>
        </p:grpSpPr>
        <p:pic>
          <p:nvPicPr>
            <p:cNvPr id="52230" name="圆角矩形 12"/>
            <p:cNvPicPr/>
            <p:nvPr/>
          </p:nvPicPr>
          <p:blipFill>
            <a:blip r:embed="rId1"/>
            <a:stretch>
              <a:fillRect/>
            </a:stretch>
          </p:blipFill>
          <p:spPr>
            <a:xfrm>
              <a:off x="0" y="0"/>
              <a:ext cx="2516" cy="3064"/>
            </a:xfrm>
            <a:prstGeom prst="rect">
              <a:avLst/>
            </a:prstGeom>
            <a:noFill/>
            <a:ln w="9525">
              <a:noFill/>
            </a:ln>
          </p:spPr>
        </p:pic>
        <p:sp>
          <p:nvSpPr>
            <p:cNvPr id="52231" name="Text Box 8"/>
            <p:cNvSpPr txBox="1"/>
            <p:nvPr/>
          </p:nvSpPr>
          <p:spPr>
            <a:xfrm>
              <a:off x="107" y="91"/>
              <a:ext cx="2301" cy="2851"/>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grpSp>
        <p:nvGrpSpPr>
          <p:cNvPr id="52232" name="Group 9"/>
          <p:cNvGrpSpPr/>
          <p:nvPr/>
        </p:nvGrpSpPr>
        <p:grpSpPr>
          <a:xfrm>
            <a:off x="3919538" y="1670050"/>
            <a:ext cx="5218112" cy="4864100"/>
            <a:chOff x="0" y="0"/>
            <a:chExt cx="3287" cy="3064"/>
          </a:xfrm>
        </p:grpSpPr>
        <p:pic>
          <p:nvPicPr>
            <p:cNvPr id="52233" name="圆角矩形 15"/>
            <p:cNvPicPr/>
            <p:nvPr/>
          </p:nvPicPr>
          <p:blipFill>
            <a:blip r:embed="rId2"/>
            <a:stretch>
              <a:fillRect/>
            </a:stretch>
          </p:blipFill>
          <p:spPr>
            <a:xfrm>
              <a:off x="0" y="0"/>
              <a:ext cx="3287" cy="3064"/>
            </a:xfrm>
            <a:prstGeom prst="rect">
              <a:avLst/>
            </a:prstGeom>
            <a:noFill/>
            <a:ln w="9525">
              <a:noFill/>
            </a:ln>
          </p:spPr>
        </p:pic>
        <p:sp>
          <p:nvSpPr>
            <p:cNvPr id="52234" name="Text Box 11"/>
            <p:cNvSpPr txBox="1"/>
            <p:nvPr/>
          </p:nvSpPr>
          <p:spPr>
            <a:xfrm>
              <a:off x="124" y="107"/>
              <a:ext cx="3042" cy="2819"/>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grpSp>
      <p:pic>
        <p:nvPicPr>
          <p:cNvPr id="52235" name="Picture 6"/>
          <p:cNvPicPr>
            <a:picLocks noChangeAspect="1"/>
          </p:cNvPicPr>
          <p:nvPr/>
        </p:nvPicPr>
        <p:blipFill>
          <a:blip r:embed="rId3"/>
          <a:stretch>
            <a:fillRect/>
          </a:stretch>
        </p:blipFill>
        <p:spPr>
          <a:xfrm>
            <a:off x="2886075" y="909638"/>
            <a:ext cx="684213" cy="696912"/>
          </a:xfrm>
          <a:prstGeom prst="rect">
            <a:avLst/>
          </a:prstGeom>
          <a:noFill/>
          <a:ln w="9525">
            <a:noFill/>
          </a:ln>
        </p:spPr>
      </p:pic>
      <p:sp>
        <p:nvSpPr>
          <p:cNvPr id="52236" name="圆角矩形 4"/>
          <p:cNvSpPr/>
          <p:nvPr/>
        </p:nvSpPr>
        <p:spPr>
          <a:xfrm>
            <a:off x="179388" y="1844675"/>
            <a:ext cx="3529012"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●面试结论：</a:t>
            </a:r>
            <a:r>
              <a:rPr lang="en-US" altLang="zh-CN" dirty="0">
                <a:solidFill>
                  <a:schemeClr val="bg1"/>
                </a:solidFill>
                <a:latin typeface="微软雅黑" panose="020B0503020204020204" pitchFamily="34" charset="-122"/>
                <a:ea typeface="宋体" panose="02010600030101010101" pitchFamily="2" charset="-122"/>
              </a:rPr>
              <a:t>A</a:t>
            </a: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endParaRPr lang="en-US" altLang="zh-CN" dirty="0">
              <a:solidFill>
                <a:schemeClr val="bg1"/>
              </a:solidFill>
              <a:latin typeface="微软雅黑" panose="020B0503020204020204" pitchFamily="34" charset="-122"/>
              <a:ea typeface="宋体" panose="02010600030101010101" pitchFamily="2"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a:t>
            </a:r>
            <a:r>
              <a:rPr lang="zh-CN" altLang="en-US" dirty="0">
                <a:solidFill>
                  <a:schemeClr val="bg1"/>
                </a:solidFill>
                <a:latin typeface="微软雅黑" panose="020B0503020204020204" pitchFamily="34" charset="-122"/>
                <a:ea typeface="微软雅黑" panose="020B0503020204020204" pitchFamily="34" charset="-122"/>
              </a:rPr>
              <a:t>综合评价：</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擅长技术方向及水平：</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开发</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●技术定级：</a:t>
            </a:r>
            <a:r>
              <a:rPr lang="en-US" altLang="zh-CN" dirty="0">
                <a:solidFill>
                  <a:schemeClr val="bg1"/>
                </a:solidFill>
                <a:latin typeface="微软雅黑" panose="020B0503020204020204" pitchFamily="34" charset="-122"/>
                <a:ea typeface="宋体" panose="02010600030101010101" pitchFamily="2" charset="-122"/>
              </a:rPr>
              <a:t>P2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2237" name="圆角矩形 4"/>
          <p:cNvSpPr/>
          <p:nvPr/>
        </p:nvSpPr>
        <p:spPr>
          <a:xfrm>
            <a:off x="4284663" y="1844675"/>
            <a:ext cx="4535487" cy="4379913"/>
          </a:xfrm>
          <a:prstGeom prst="rect">
            <a:avLst/>
          </a:prstGeom>
          <a:noFill/>
          <a:ln w="9525">
            <a:noFill/>
          </a:ln>
        </p:spPr>
        <p:txBody>
          <a:bodyPr lIns="25400" tIns="25400" rIns="25400" bIns="25400" anchor="ctr" anchorCtr="0"/>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●优势：</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思维活跃，愿意去钻研一些新技术。</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zh-CN" altLang="en-US" dirty="0">
                <a:solidFill>
                  <a:schemeClr val="bg1"/>
                </a:solidFill>
                <a:latin typeface="微软雅黑" panose="020B0503020204020204" pitchFamily="34" charset="-122"/>
                <a:ea typeface="微软雅黑" panose="020B0503020204020204" pitchFamily="34" charset="-122"/>
              </a:rPr>
              <a:t>● 负面评价</a:t>
            </a:r>
            <a:r>
              <a:rPr lang="en-US" altLang="zh-CN" dirty="0">
                <a:solidFill>
                  <a:schemeClr val="bg1"/>
                </a:solidFill>
                <a:latin typeface="微软雅黑" panose="020B0503020204020204" pitchFamily="34" charset="-122"/>
                <a:ea typeface="宋体" panose="02010600030101010101" pitchFamily="2" charset="-122"/>
              </a:rPr>
              <a:t>/</a:t>
            </a:r>
            <a:r>
              <a:rPr lang="zh-CN" altLang="en-US" dirty="0">
                <a:solidFill>
                  <a:schemeClr val="bg1"/>
                </a:solidFill>
                <a:latin typeface="微软雅黑" panose="020B0503020204020204" pitchFamily="34" charset="-122"/>
                <a:ea typeface="微软雅黑" panose="020B0503020204020204" pitchFamily="34" charset="-122"/>
              </a:rPr>
              <a:t>需关注点：</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r>
              <a:rPr lang="en-US" altLang="zh-CN" dirty="0">
                <a:solidFill>
                  <a:schemeClr val="bg1"/>
                </a:solidFill>
                <a:latin typeface="微软雅黑" panose="020B0503020204020204" pitchFamily="34" charset="-122"/>
                <a:ea typeface="宋体" panose="02010600030101010101" pitchFamily="2" charset="-122"/>
              </a:rPr>
              <a:t>PHP</a:t>
            </a:r>
            <a:r>
              <a:rPr lang="zh-CN" altLang="en-US" dirty="0">
                <a:solidFill>
                  <a:schemeClr val="bg1"/>
                </a:solidFill>
                <a:latin typeface="微软雅黑" panose="020B0503020204020204" pitchFamily="34" charset="-122"/>
                <a:ea typeface="微软雅黑" panose="020B0503020204020204" pitchFamily="34" charset="-122"/>
              </a:rPr>
              <a:t>水平一般，对技术细节了解不深。</a:t>
            </a:r>
            <a:endParaRPr lang="zh-CN" altLang="en-US" dirty="0">
              <a:solidFill>
                <a:schemeClr val="bg1"/>
              </a:solidFill>
              <a:latin typeface="微软雅黑" panose="020B0503020204020204" pitchFamily="34" charset="-122"/>
              <a:ea typeface="微软雅黑" panose="020B0503020204020204" pitchFamily="34" charset="-122"/>
            </a:endParaRPr>
          </a:p>
          <a:p>
            <a:pPr defTabSz="889000">
              <a:lnSpc>
                <a:spcPct val="90000"/>
              </a:lnSpc>
              <a:spcAft>
                <a:spcPct val="35000"/>
              </a:spcAft>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idx="4294967295"/>
          </p:nvPr>
        </p:nvSpPr>
        <p:spPr/>
        <p:txBody>
          <a:bodyPr wrap="square" lIns="91440" tIns="45720" rIns="91440" bIns="45720" anchor="ctr" anchorCtr="0"/>
          <a:p>
            <a:r>
              <a:rPr lang="zh-CN" altLang="en-US" dirty="0"/>
              <a:t>面试</a:t>
            </a:r>
            <a:r>
              <a:rPr lang="en-US" altLang="zh-CN" dirty="0"/>
              <a:t>Case</a:t>
            </a:r>
            <a:r>
              <a:rPr lang="zh-CN" altLang="en-US" dirty="0"/>
              <a:t>分享 </a:t>
            </a:r>
            <a:r>
              <a:rPr lang="en-US" altLang="zh-CN" dirty="0"/>
              <a:t>Interview Case Share</a:t>
            </a:r>
            <a:endParaRPr lang="zh-CN" altLang="en-US" dirty="0"/>
          </a:p>
        </p:txBody>
      </p:sp>
      <p:sp>
        <p:nvSpPr>
          <p:cNvPr id="53250" name="Rectangle 3"/>
          <p:cNvSpPr>
            <a:spLocks noGrp="1"/>
          </p:cNvSpPr>
          <p:nvPr>
            <p:ph type="body" idx="4294967295"/>
          </p:nvPr>
        </p:nvSpPr>
        <p:spPr>
          <a:xfrm>
            <a:off x="179388" y="836613"/>
            <a:ext cx="8713787" cy="5761037"/>
          </a:xfrm>
        </p:spPr>
        <p:txBody>
          <a:bodyPr wrap="square" lIns="91440" tIns="45720" rIns="91440" bIns="45720" anchor="t" anchorCtr="0"/>
          <a:p>
            <a:pPr>
              <a:lnSpc>
                <a:spcPct val="90000"/>
              </a:lnSpc>
            </a:pPr>
            <a:r>
              <a:rPr lang="en-US" altLang="zh-CN" dirty="0">
                <a:latin typeface="微软雅黑" panose="020B0503020204020204" pitchFamily="34" charset="-122"/>
              </a:rPr>
              <a:t>Case</a:t>
            </a:r>
            <a:r>
              <a:rPr lang="zh-CN" altLang="en-US" dirty="0">
                <a:latin typeface="微软雅黑" panose="020B0503020204020204" pitchFamily="34" charset="-122"/>
              </a:rPr>
              <a:t> </a:t>
            </a:r>
            <a:r>
              <a:rPr lang="en-US" altLang="zh-CN" dirty="0">
                <a:latin typeface="微软雅黑" panose="020B0503020204020204" pitchFamily="34" charset="-122"/>
              </a:rPr>
              <a:t>1</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候选人简历：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熟练掌握  </a:t>
            </a:r>
            <a:r>
              <a:rPr lang="en-US" altLang="zh-CN" sz="1600" dirty="0">
                <a:latin typeface="微软雅黑" panose="020B0503020204020204" pitchFamily="34" charset="-122"/>
              </a:rPr>
              <a:t>php / c / mysql / javascript / ajax / xhtml / css / centos / nginx/ redis</a:t>
            </a:r>
            <a:r>
              <a:rPr lang="zh-CN" altLang="en-US" sz="1600" dirty="0">
                <a:latin typeface="微软雅黑" panose="020B0503020204020204" pitchFamily="34" charset="-122"/>
              </a:rPr>
              <a:t>；了解并能使用 </a:t>
            </a:r>
            <a:r>
              <a:rPr lang="en-US" altLang="zh-CN" sz="1600" dirty="0">
                <a:latin typeface="微软雅黑" panose="020B0503020204020204" pitchFamily="34" charset="-122"/>
              </a:rPr>
              <a:t>python / java / go </a:t>
            </a:r>
            <a:r>
              <a:rPr lang="zh-CN" altLang="en-US" sz="1600" dirty="0">
                <a:latin typeface="微软雅黑" panose="020B0503020204020204" pitchFamily="34" charset="-122"/>
              </a:rPr>
              <a:t>；</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开源爱好者，有数个开源项目，读过</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redis</a:t>
            </a:r>
            <a:r>
              <a:rPr lang="zh-CN" altLang="en-US" sz="1600" dirty="0">
                <a:latin typeface="微软雅黑" panose="020B0503020204020204" pitchFamily="34" charset="-122"/>
              </a:rPr>
              <a:t>等部分源码，并做过二次开发。</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近十个项目，千万级</a:t>
            </a:r>
            <a:r>
              <a:rPr lang="en-US" altLang="zh-CN" sz="1600" dirty="0">
                <a:latin typeface="微软雅黑" panose="020B0503020204020204" pitchFamily="34" charset="-122"/>
              </a:rPr>
              <a:t>dau</a:t>
            </a:r>
            <a:r>
              <a:rPr lang="zh-CN" altLang="en-US" sz="1600" dirty="0">
                <a:latin typeface="微软雅黑" panose="020B0503020204020204" pitchFamily="34" charset="-122"/>
              </a:rPr>
              <a:t>，十亿级</a:t>
            </a:r>
            <a:r>
              <a:rPr lang="en-US" altLang="zh-CN" sz="1600" dirty="0">
                <a:latin typeface="微软雅黑" panose="020B0503020204020204" pitchFamily="34" charset="-122"/>
              </a:rPr>
              <a:t>pv</a:t>
            </a:r>
            <a:r>
              <a:rPr lang="zh-CN" altLang="en-US" sz="1600" dirty="0">
                <a:latin typeface="微软雅黑" panose="020B0503020204020204" pitchFamily="34" charset="-122"/>
              </a:rPr>
              <a:t>的开发经验；有丰富的项目管理经验</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基本判定</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按照简历和前面面试判断是一个：</a:t>
            </a:r>
            <a:r>
              <a:rPr lang="en-US" altLang="zh-CN" sz="1600" dirty="0">
                <a:solidFill>
                  <a:srgbClr val="0070C0"/>
                </a:solidFill>
                <a:latin typeface="微软雅黑" panose="020B0503020204020204" pitchFamily="34" charset="-122"/>
              </a:rPr>
              <a:t>P3(T7) ~ P3+(T8) </a:t>
            </a:r>
            <a:r>
              <a:rPr lang="zh-CN" altLang="en-US" sz="1600" dirty="0">
                <a:solidFill>
                  <a:srgbClr val="0070C0"/>
                </a:solidFill>
                <a:latin typeface="微软雅黑" panose="020B0503020204020204" pitchFamily="34" charset="-122"/>
              </a:rPr>
              <a:t>的 </a:t>
            </a:r>
            <a:r>
              <a:rPr lang="en-US" altLang="zh-CN" sz="1600" dirty="0">
                <a:solidFill>
                  <a:srgbClr val="0070C0"/>
                </a:solidFill>
                <a:latin typeface="微软雅黑" panose="020B0503020204020204" pitchFamily="34" charset="-122"/>
              </a:rPr>
              <a:t>Level</a:t>
            </a:r>
            <a:endParaRPr lang="en-US" altLang="zh-CN" sz="1600" dirty="0">
              <a:solidFill>
                <a:srgbClr val="0070C0"/>
              </a:solidFill>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面试过程：</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按照二面面试的过程和要求，交流了一些开放式问题；</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深入咨询了对方开发开源新项目一些相关的知识；</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面试方式</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主要采用开放式问题：咨询对方做过的所有项目和候选人参与的开源项目情况；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在关键节点上面采用封闭式问题：问对方在开源项目一些设计、开发、原理方面的很多细节，通过这些封闭式问题关注到对方实际的</a:t>
            </a:r>
            <a:r>
              <a:rPr lang="en-US" altLang="zh-CN" sz="1600" dirty="0">
                <a:latin typeface="微软雅黑" panose="020B0503020204020204" pitchFamily="34" charset="-122"/>
              </a:rPr>
              <a:t>Level</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面试结论</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基本</a:t>
            </a:r>
            <a:r>
              <a:rPr lang="en-US" altLang="zh-CN" sz="1600" dirty="0">
                <a:latin typeface="微软雅黑" panose="020B0503020204020204" pitchFamily="34" charset="-122"/>
              </a:rPr>
              <a:t>PHP</a:t>
            </a:r>
            <a:r>
              <a:rPr lang="zh-CN" altLang="en-US" sz="1600" dirty="0">
                <a:latin typeface="微软雅黑" panose="020B0503020204020204" pitchFamily="34" charset="-122"/>
              </a:rPr>
              <a:t>开发和能力有深度，但是</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Redis</a:t>
            </a:r>
            <a:r>
              <a:rPr lang="zh-CN" altLang="en-US" sz="1600" dirty="0">
                <a:latin typeface="微软雅黑" panose="020B0503020204020204" pitchFamily="34" charset="-122"/>
              </a:rPr>
              <a:t>、网络编程等技术深度没有候选人自己认为那么深入</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最终结论判断：</a:t>
            </a:r>
            <a:r>
              <a:rPr lang="en-US" altLang="zh-CN" sz="1600" dirty="0">
                <a:solidFill>
                  <a:srgbClr val="0070C0"/>
                </a:solidFill>
                <a:latin typeface="微软雅黑" panose="020B0503020204020204" pitchFamily="34" charset="-122"/>
              </a:rPr>
              <a:t>P3- (T6) Level </a:t>
            </a:r>
            <a:r>
              <a:rPr lang="zh-CN" altLang="en-US" sz="1600" dirty="0">
                <a:solidFill>
                  <a:srgbClr val="0070C0"/>
                </a:solidFill>
                <a:latin typeface="微软雅黑" panose="020B0503020204020204" pitchFamily="34" charset="-122"/>
              </a:rPr>
              <a:t>工程师</a:t>
            </a:r>
            <a:endParaRPr lang="en-US" altLang="zh-CN" dirty="0">
              <a:solidFill>
                <a:srgbClr val="0070C0"/>
              </a:solidFill>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53251"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idx="4294967295"/>
          </p:nvPr>
        </p:nvSpPr>
        <p:spPr/>
        <p:txBody>
          <a:bodyPr wrap="square" lIns="91440" tIns="45720" rIns="91440" bIns="45720" anchor="ctr" anchorCtr="0"/>
          <a:p>
            <a:r>
              <a:rPr lang="zh-CN" altLang="en-US" dirty="0"/>
              <a:t>各武将信息对比</a:t>
            </a:r>
            <a:endParaRPr lang="zh-CN" altLang="en-US" dirty="0"/>
          </a:p>
        </p:txBody>
      </p:sp>
      <p:sp>
        <p:nvSpPr>
          <p:cNvPr id="8194" name="页脚占位符 3"/>
          <p:cNvSpPr txBox="1">
            <a:spLocks noGrp="1"/>
          </p:cNvSpPr>
          <p:nvPr/>
        </p:nvSpPr>
        <p:spPr>
          <a:xfrm>
            <a:off x="7912100" y="6524625"/>
            <a:ext cx="1196975" cy="333375"/>
          </a:xfrm>
          <a:prstGeom prst="rect">
            <a:avLst/>
          </a:prstGeom>
          <a:noFill/>
          <a:ln w="9525">
            <a:noFill/>
          </a:ln>
        </p:spPr>
        <p:txBody>
          <a:bodyPr anchor="t" anchorCtr="0"/>
          <a:p>
            <a:pPr algn="ctr"/>
            <a:r>
              <a:rPr lang="en-US" altLang="zh-CN" sz="1200" dirty="0">
                <a:solidFill>
                  <a:schemeClr val="bg1"/>
                </a:solidFill>
                <a:latin typeface="微软雅黑" panose="020B0503020204020204" pitchFamily="34" charset="-122"/>
                <a:ea typeface="宋体" panose="02010600030101010101" pitchFamily="2" charset="-122"/>
              </a:rPr>
              <a:t> </a:t>
            </a:r>
            <a:endParaRPr lang="en-US" altLang="zh-CN" sz="1200" dirty="0">
              <a:solidFill>
                <a:schemeClr val="bg1"/>
              </a:solidFill>
              <a:latin typeface="微软雅黑" panose="020B0503020204020204" pitchFamily="34" charset="-122"/>
              <a:ea typeface="宋体" panose="02010600030101010101" pitchFamily="2" charset="-122"/>
            </a:endParaRPr>
          </a:p>
        </p:txBody>
      </p:sp>
      <p:graphicFrame>
        <p:nvGraphicFramePr>
          <p:cNvPr id="7172" name="Group 4"/>
          <p:cNvGraphicFramePr>
            <a:graphicFrameLocks noGrp="1"/>
          </p:cNvGraphicFramePr>
          <p:nvPr/>
        </p:nvGraphicFramePr>
        <p:xfrm>
          <a:off x="395288" y="1052513"/>
          <a:ext cx="8496300" cy="5040314"/>
        </p:xfrm>
        <a:graphic>
          <a:graphicData uri="http://schemas.openxmlformats.org/drawingml/2006/table">
            <a:tbl>
              <a:tblPr/>
              <a:tblGrid>
                <a:gridCol w="846137"/>
                <a:gridCol w="1182688"/>
                <a:gridCol w="1182687"/>
                <a:gridCol w="1257300"/>
                <a:gridCol w="4027488"/>
              </a:tblGrid>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武将</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武力指数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智商指数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跳槽次数</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性格特点</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r h="503238">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吕布</a:t>
                      </a:r>
                      <a:endParaRPr kumimoji="0" lang="en-US"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100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B</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勇、单挑无敌、见利忘义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赵云</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99</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忠肝义胆、帅</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典韦</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B+</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勇猛、粗心</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关羽</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忠、沽名钓誉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马超 </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勇猛、不仁</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张飞</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98</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猛、忠、暴戾</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黄忠</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97</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2</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老当益壮、义</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许褚</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97</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C</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0</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义、单细胞</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姜维</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95</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A+</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1</a:t>
                      </a:r>
                      <a:endParaRPr kumimoji="0" lang="zh-CN" altLang="en-US"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rPr>
                        <a:t>文武兼修、无远见</a:t>
                      </a:r>
                      <a:endParaRPr kumimoji="0" lang="zh-CN" altLang="zh-CN" sz="24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sym typeface="宋体" panose="02010600030101010101" pitchFamily="2" charset="-122"/>
                      </a:endParaRPr>
                    </a:p>
                  </a:txBody>
                  <a:tcPr marL="90174" marR="90174" marT="46994" marB="469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图示 3"/>
          <p:cNvPicPr/>
          <p:nvPr/>
        </p:nvPicPr>
        <p:blipFill>
          <a:blip r:embed="rId1"/>
          <a:stretch>
            <a:fillRect/>
          </a:stretch>
        </p:blipFill>
        <p:spPr>
          <a:xfrm>
            <a:off x="981075" y="2236788"/>
            <a:ext cx="7394575" cy="4011612"/>
          </a:xfrm>
          <a:prstGeom prst="rect">
            <a:avLst/>
          </a:prstGeom>
          <a:noFill/>
          <a:ln w="9525">
            <a:noFill/>
          </a:ln>
        </p:spPr>
      </p:pic>
      <p:sp>
        <p:nvSpPr>
          <p:cNvPr id="5427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a:t>
            </a:r>
            <a:r>
              <a:rPr lang="en-US" altLang="zh-CN" sz="2600" b="1" dirty="0">
                <a:solidFill>
                  <a:srgbClr val="339933"/>
                </a:solidFill>
                <a:latin typeface="Arial" panose="020B0604020202020204" pitchFamily="34" charset="0"/>
                <a:ea typeface="宋体" panose="02010600030101010101" pitchFamily="2" charset="-122"/>
              </a:rPr>
              <a:t>Case</a:t>
            </a:r>
            <a:r>
              <a:rPr lang="zh-CN" altLang="en-US" sz="2600" b="1" dirty="0">
                <a:solidFill>
                  <a:srgbClr val="339933"/>
                </a:solidFill>
                <a:latin typeface="Arial" panose="020B0604020202020204" pitchFamily="34" charset="0"/>
                <a:ea typeface="微软雅黑" panose="020B0503020204020204" pitchFamily="34" charset="-122"/>
              </a:rPr>
              <a:t>分享 </a:t>
            </a:r>
            <a:r>
              <a:rPr lang="en-US" altLang="zh-CN" sz="2600" b="1" dirty="0">
                <a:solidFill>
                  <a:srgbClr val="339933"/>
                </a:solidFill>
                <a:latin typeface="Arial" panose="020B0604020202020204" pitchFamily="34" charset="0"/>
                <a:ea typeface="宋体" panose="02010600030101010101" pitchFamily="2" charset="-122"/>
              </a:rPr>
              <a:t>Interview Case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54275" name="圆角矩形 6"/>
          <p:cNvSpPr/>
          <p:nvPr/>
        </p:nvSpPr>
        <p:spPr>
          <a:xfrm>
            <a:off x="2771775" y="1052513"/>
            <a:ext cx="3744913" cy="825500"/>
          </a:xfrm>
          <a:prstGeom prst="roundRect">
            <a:avLst>
              <a:gd name="adj" fmla="val 16667"/>
            </a:avLst>
          </a:prstGeom>
          <a:gradFill rotWithShape="1">
            <a:gsLst>
              <a:gs pos="0">
                <a:srgbClr val="18187C">
                  <a:alpha val="100000"/>
                </a:srgbClr>
              </a:gs>
              <a:gs pos="80000">
                <a:srgbClr val="2222A3">
                  <a:alpha val="100000"/>
                </a:srgbClr>
              </a:gs>
              <a:gs pos="100000">
                <a:srgbClr val="2020A6">
                  <a:alpha val="100000"/>
                </a:srgbClr>
              </a:gs>
            </a:gsLst>
            <a:lin ang="5400000"/>
            <a:tileRect/>
          </a:gra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pPr marL="285750" indent="-285750">
              <a:lnSpc>
                <a:spcPct val="150000"/>
              </a:lnSpc>
              <a:buFont typeface="Arial" panose="020B0604020202020204" pitchFamily="34" charset="0"/>
              <a:buChar char="•"/>
            </a:pPr>
            <a:r>
              <a:rPr lang="en-US" altLang="zh-CN" sz="2000" b="1" dirty="0">
                <a:solidFill>
                  <a:srgbClr val="FFFFFF"/>
                </a:solidFill>
                <a:latin typeface="微软雅黑" panose="020B0503020204020204" pitchFamily="34" charset="-122"/>
                <a:ea typeface="宋体" panose="02010600030101010101" pitchFamily="2" charset="-122"/>
              </a:rPr>
              <a:t>Case 1 </a:t>
            </a:r>
            <a:r>
              <a:rPr lang="zh-CN" altLang="en-US" sz="2000" b="1" dirty="0">
                <a:solidFill>
                  <a:srgbClr val="FFFFFF"/>
                </a:solidFill>
                <a:latin typeface="微软雅黑" panose="020B0503020204020204" pitchFamily="34" charset="-122"/>
                <a:ea typeface="微软雅黑" panose="020B0503020204020204" pitchFamily="34" charset="-122"/>
              </a:rPr>
              <a:t>候选人 </a:t>
            </a:r>
            <a:r>
              <a:rPr lang="en-US" altLang="zh-CN" sz="2000" b="1" dirty="0">
                <a:solidFill>
                  <a:srgbClr val="FFFFFF"/>
                </a:solidFill>
                <a:latin typeface="微软雅黑" panose="020B0503020204020204" pitchFamily="34" charset="-122"/>
                <a:ea typeface="宋体" panose="02010600030101010101" pitchFamily="2" charset="-122"/>
              </a:rPr>
              <a:t>SWOT</a:t>
            </a:r>
            <a:r>
              <a:rPr lang="zh-CN" altLang="en-US" sz="2000" b="1" dirty="0">
                <a:solidFill>
                  <a:srgbClr val="FFFFFF"/>
                </a:solidFill>
                <a:latin typeface="微软雅黑" panose="020B0503020204020204" pitchFamily="34" charset="-122"/>
                <a:ea typeface="微软雅黑" panose="020B0503020204020204" pitchFamily="34" charset="-122"/>
              </a:rPr>
              <a:t>分析</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idx="4294967295"/>
          </p:nvPr>
        </p:nvSpPr>
        <p:spPr/>
        <p:txBody>
          <a:bodyPr wrap="square" lIns="91440" tIns="45720" rIns="91440" bIns="45720" anchor="ctr" anchorCtr="0"/>
          <a:p>
            <a:r>
              <a:rPr lang="zh-CN" altLang="en-US" dirty="0"/>
              <a:t>面试</a:t>
            </a:r>
            <a:r>
              <a:rPr lang="en-US" altLang="zh-CN" dirty="0"/>
              <a:t>Case</a:t>
            </a:r>
            <a:r>
              <a:rPr lang="zh-CN" altLang="en-US" dirty="0"/>
              <a:t>分享 </a:t>
            </a:r>
            <a:r>
              <a:rPr lang="en-US" altLang="zh-CN" dirty="0"/>
              <a:t>Interview Case Share</a:t>
            </a:r>
            <a:endParaRPr lang="zh-CN" altLang="en-US" dirty="0"/>
          </a:p>
        </p:txBody>
      </p:sp>
      <p:sp>
        <p:nvSpPr>
          <p:cNvPr id="55298" name="Rectangle 3"/>
          <p:cNvSpPr>
            <a:spLocks noGrp="1"/>
          </p:cNvSpPr>
          <p:nvPr>
            <p:ph type="body" idx="4294967295"/>
          </p:nvPr>
        </p:nvSpPr>
        <p:spPr>
          <a:xfrm>
            <a:off x="179388" y="836613"/>
            <a:ext cx="8713787" cy="5761037"/>
          </a:xfrm>
        </p:spPr>
        <p:txBody>
          <a:bodyPr wrap="square" lIns="91440" tIns="45720" rIns="91440" bIns="45720" anchor="t" anchorCtr="0"/>
          <a:p>
            <a:pPr>
              <a:lnSpc>
                <a:spcPct val="90000"/>
              </a:lnSpc>
            </a:pPr>
            <a:r>
              <a:rPr lang="en-US" altLang="zh-CN" dirty="0">
                <a:latin typeface="微软雅黑" panose="020B0503020204020204" pitchFamily="34" charset="-122"/>
              </a:rPr>
              <a:t>Case</a:t>
            </a:r>
            <a:r>
              <a:rPr lang="zh-CN" altLang="en-US" dirty="0">
                <a:latin typeface="微软雅黑" panose="020B0503020204020204" pitchFamily="34" charset="-122"/>
              </a:rPr>
              <a:t> </a:t>
            </a:r>
            <a:r>
              <a:rPr lang="en-US" altLang="zh-CN" dirty="0">
                <a:latin typeface="微软雅黑" panose="020B0503020204020204" pitchFamily="34" charset="-122"/>
              </a:rPr>
              <a:t>2</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候选人简历：</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工作描述</a:t>
            </a:r>
            <a:r>
              <a:rPr lang="en-US" altLang="zh-CN" sz="1600" dirty="0">
                <a:latin typeface="微软雅黑" panose="020B0503020204020204" pitchFamily="34" charset="-122"/>
              </a:rPr>
              <a:t>1</a:t>
            </a:r>
            <a:r>
              <a:rPr lang="zh-CN" altLang="en-US" sz="1600" dirty="0">
                <a:latin typeface="微软雅黑" panose="020B0503020204020204" pitchFamily="34" charset="-122"/>
              </a:rPr>
              <a:t>：主要负责微博的</a:t>
            </a:r>
            <a:r>
              <a:rPr lang="en-US" altLang="zh-CN" sz="1600" dirty="0">
                <a:latin typeface="微软雅黑" panose="020B0503020204020204" pitchFamily="34" charset="-122"/>
              </a:rPr>
              <a:t>web</a:t>
            </a:r>
            <a:r>
              <a:rPr lang="zh-CN" altLang="en-US" sz="1600" dirty="0">
                <a:latin typeface="微软雅黑" panose="020B0503020204020204" pitchFamily="34" charset="-122"/>
              </a:rPr>
              <a:t>侧的开发和维护，先后负责微博的富媒体</a:t>
            </a:r>
            <a:r>
              <a:rPr lang="en-US" altLang="zh-CN" sz="1600" dirty="0">
                <a:latin typeface="微软雅黑" panose="020B0503020204020204" pitchFamily="34" charset="-122"/>
              </a:rPr>
              <a:t>(</a:t>
            </a:r>
            <a:r>
              <a:rPr lang="zh-CN" altLang="en-US" sz="1600" dirty="0">
                <a:latin typeface="微软雅黑" panose="020B0503020204020204" pitchFamily="34" charset="-122"/>
              </a:rPr>
              <a:t>文件、音频、视频</a:t>
            </a:r>
            <a:r>
              <a:rPr lang="en-US" altLang="zh-CN" sz="1600" dirty="0">
                <a:latin typeface="微软雅黑" panose="020B0503020204020204" pitchFamily="34" charset="-122"/>
              </a:rPr>
              <a:t>)</a:t>
            </a:r>
            <a:r>
              <a:rPr lang="zh-CN" altLang="en-US" sz="1600" dirty="0">
                <a:latin typeface="微软雅黑" panose="020B0503020204020204" pitchFamily="34" charset="-122"/>
              </a:rPr>
              <a:t>上传、微博搜索、微圈等主要功能模块的开发。以及微博中的相关的</a:t>
            </a:r>
            <a:r>
              <a:rPr lang="en-US" altLang="zh-CN" sz="1600" dirty="0">
                <a:latin typeface="微软雅黑" panose="020B0503020204020204" pitchFamily="34" charset="-122"/>
              </a:rPr>
              <a:t>flash</a:t>
            </a:r>
            <a:r>
              <a:rPr lang="zh-CN" altLang="en-US" sz="1600" dirty="0">
                <a:latin typeface="微软雅黑" panose="020B0503020204020204" pitchFamily="34" charset="-122"/>
              </a:rPr>
              <a:t>的开发工作。</a:t>
            </a:r>
            <a:endParaRPr lang="zh-CN" altLang="en-US"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工作描述</a:t>
            </a:r>
            <a:r>
              <a:rPr lang="en-US" altLang="zh-CN" sz="1600" dirty="0">
                <a:latin typeface="微软雅黑" panose="020B0503020204020204" pitchFamily="34" charset="-122"/>
              </a:rPr>
              <a:t>2</a:t>
            </a:r>
            <a:r>
              <a:rPr lang="zh-CN" altLang="en-US" sz="1600" dirty="0">
                <a:latin typeface="微软雅黑" panose="020B0503020204020204" pitchFamily="34" charset="-122"/>
              </a:rPr>
              <a:t>：</a:t>
            </a:r>
            <a:r>
              <a:rPr lang="en-US" altLang="zh-CN" sz="1600" dirty="0">
                <a:latin typeface="微软雅黑" panose="020B0503020204020204" pitchFamily="34" charset="-122"/>
              </a:rPr>
              <a:t>XX</a:t>
            </a:r>
            <a:r>
              <a:rPr lang="zh-CN" altLang="en-US" sz="1600" dirty="0">
                <a:latin typeface="微软雅黑" panose="020B0503020204020204" pitchFamily="34" charset="-122"/>
              </a:rPr>
              <a:t>是一个独立的短视频分享社区。主要负责视频上传下载相关的技术支持；基于公司内部现在有的</a:t>
            </a:r>
            <a:r>
              <a:rPr lang="en-US" altLang="zh-CN" sz="1600" dirty="0">
                <a:latin typeface="微软雅黑" panose="020B0503020204020204" pitchFamily="34" charset="-122"/>
              </a:rPr>
              <a:t>lib</a:t>
            </a:r>
            <a:r>
              <a:rPr lang="zh-CN" altLang="en-US" sz="1600" dirty="0">
                <a:latin typeface="微软雅黑" panose="020B0503020204020204" pitchFamily="34" charset="-122"/>
              </a:rPr>
              <a:t>库</a:t>
            </a:r>
            <a:r>
              <a:rPr lang="en-US" altLang="zh-CN" sz="1600" dirty="0">
                <a:latin typeface="微软雅黑" panose="020B0503020204020204" pitchFamily="34" charset="-122"/>
              </a:rPr>
              <a:t>,</a:t>
            </a:r>
            <a:r>
              <a:rPr lang="zh-CN" altLang="en-US" sz="1600" dirty="0">
                <a:latin typeface="微软雅黑" panose="020B0503020204020204" pitchFamily="34" charset="-122"/>
              </a:rPr>
              <a:t>为产品封装了加密</a:t>
            </a:r>
            <a:r>
              <a:rPr lang="en-US" altLang="zh-CN" sz="1600" dirty="0">
                <a:latin typeface="微软雅黑" panose="020B0503020204020204" pitchFamily="34" charset="-122"/>
              </a:rPr>
              <a:t>/</a:t>
            </a:r>
            <a:r>
              <a:rPr lang="zh-CN" altLang="en-US" sz="1600" dirty="0">
                <a:latin typeface="微软雅黑" panose="020B0503020204020204" pitchFamily="34" charset="-122"/>
              </a:rPr>
              <a:t>解密等功能的</a:t>
            </a:r>
            <a:r>
              <a:rPr lang="en-US" altLang="zh-CN" sz="1600" dirty="0">
                <a:latin typeface="微软雅黑" panose="020B0503020204020204" pitchFamily="34" charset="-122"/>
              </a:rPr>
              <a:t>php</a:t>
            </a:r>
            <a:r>
              <a:rPr lang="zh-CN" altLang="en-US" sz="1600" dirty="0">
                <a:latin typeface="微软雅黑" panose="020B0503020204020204" pitchFamily="34" charset="-122"/>
              </a:rPr>
              <a:t>扩展</a:t>
            </a:r>
            <a:endParaRPr lang="en-US" altLang="zh-CN" sz="1600"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基本判定</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按照简历和前面面试判断是一个：</a:t>
            </a:r>
            <a:r>
              <a:rPr lang="en-US" altLang="zh-CN" sz="1600" dirty="0">
                <a:solidFill>
                  <a:srgbClr val="0070C0"/>
                </a:solidFill>
                <a:latin typeface="微软雅黑" panose="020B0503020204020204" pitchFamily="34" charset="-122"/>
              </a:rPr>
              <a:t>P2-(T3)~P2(T4) </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Level</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PHP</a:t>
            </a:r>
            <a:r>
              <a:rPr lang="zh-CN" altLang="en-US" sz="1600" dirty="0">
                <a:solidFill>
                  <a:srgbClr val="0070C0"/>
                </a:solidFill>
                <a:latin typeface="微软雅黑" panose="020B0503020204020204" pitchFamily="34" charset="-122"/>
              </a:rPr>
              <a:t>工程师</a:t>
            </a:r>
            <a:endParaRPr lang="en-US" altLang="zh-CN" sz="1600" dirty="0">
              <a:solidFill>
                <a:srgbClr val="0070C0"/>
              </a:solidFill>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面试过程：</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按照二面面试的过程和要求，交流了一些对方开发项目情况和最近一个技术项目；</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深入交流了最近开发的这个中间层项目的一些架构和技术细节；</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面试方式</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主要采用开放式问题：咨询对方做过的所有项目和候选人参与的开源项目情况；</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继续采用开放式问题入手，封闭式问题关注细节来确定技术层次</a:t>
            </a:r>
            <a:endParaRPr lang="en-US" altLang="zh-CN" dirty="0">
              <a:latin typeface="微软雅黑" panose="020B0503020204020204" pitchFamily="34" charset="-122"/>
            </a:endParaRPr>
          </a:p>
          <a:p>
            <a:pPr lvl="1">
              <a:lnSpc>
                <a:spcPct val="90000"/>
              </a:lnSpc>
            </a:pPr>
            <a:r>
              <a:rPr lang="zh-CN" altLang="en-US" sz="2000" dirty="0">
                <a:latin typeface="微软雅黑" panose="020B0503020204020204" pitchFamily="34" charset="-122"/>
              </a:rPr>
              <a:t>面试结论</a:t>
            </a:r>
            <a:endParaRPr lang="en-US" altLang="zh-CN" sz="20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在</a:t>
            </a:r>
            <a:r>
              <a:rPr lang="en-US" altLang="zh-CN" sz="1600" dirty="0">
                <a:latin typeface="微软雅黑" panose="020B0503020204020204" pitchFamily="34" charset="-122"/>
              </a:rPr>
              <a:t>PHP</a:t>
            </a:r>
            <a:r>
              <a:rPr lang="zh-CN" altLang="en-US" sz="1600" dirty="0">
                <a:latin typeface="微软雅黑" panose="020B0503020204020204" pitchFamily="34" charset="-122"/>
              </a:rPr>
              <a:t>、</a:t>
            </a:r>
            <a:r>
              <a:rPr lang="en-US" altLang="zh-CN" sz="1600" dirty="0">
                <a:latin typeface="微软雅黑" panose="020B0503020204020204" pitchFamily="34" charset="-122"/>
              </a:rPr>
              <a:t>MySQL</a:t>
            </a:r>
            <a:r>
              <a:rPr lang="zh-CN" altLang="en-US" sz="1600" dirty="0">
                <a:latin typeface="微软雅黑" panose="020B0503020204020204" pitchFamily="34" charset="-122"/>
              </a:rPr>
              <a:t>方面技术一般，但是在</a:t>
            </a:r>
            <a:r>
              <a:rPr lang="en-US" altLang="zh-CN" sz="1600" dirty="0">
                <a:latin typeface="微软雅黑" panose="020B0503020204020204" pitchFamily="34" charset="-122"/>
              </a:rPr>
              <a:t>PHP</a:t>
            </a:r>
            <a:r>
              <a:rPr lang="zh-CN" altLang="en-US" sz="1600" dirty="0">
                <a:latin typeface="微软雅黑" panose="020B0503020204020204" pitchFamily="34" charset="-122"/>
              </a:rPr>
              <a:t>扩展和一些中间层架构思维有一定深入知识，属于专长型人才；</a:t>
            </a:r>
            <a:endParaRPr lang="en-US" altLang="zh-CN" sz="1600" dirty="0">
              <a:latin typeface="微软雅黑" panose="020B0503020204020204" pitchFamily="34" charset="-122"/>
            </a:endParaRPr>
          </a:p>
          <a:p>
            <a:pPr lvl="2">
              <a:lnSpc>
                <a:spcPct val="90000"/>
              </a:lnSpc>
            </a:pPr>
            <a:r>
              <a:rPr lang="zh-CN" altLang="en-US" sz="1600" dirty="0">
                <a:latin typeface="微软雅黑" panose="020B0503020204020204" pitchFamily="34" charset="-122"/>
              </a:rPr>
              <a:t>最终结论判断：</a:t>
            </a:r>
            <a:r>
              <a:rPr lang="en-US" altLang="zh-CN" sz="1600" dirty="0">
                <a:solidFill>
                  <a:srgbClr val="0070C0"/>
                </a:solidFill>
                <a:latin typeface="微软雅黑" panose="020B0503020204020204" pitchFamily="34" charset="-122"/>
              </a:rPr>
              <a:t>P2+(T5) Level  </a:t>
            </a:r>
            <a:r>
              <a:rPr lang="zh-CN" altLang="en-US" sz="1600" dirty="0">
                <a:solidFill>
                  <a:srgbClr val="0070C0"/>
                </a:solidFill>
                <a:latin typeface="微软雅黑" panose="020B0503020204020204" pitchFamily="34" charset="-122"/>
              </a:rPr>
              <a:t>的</a:t>
            </a:r>
            <a:r>
              <a:rPr lang="en-US" altLang="zh-CN" sz="1600" dirty="0">
                <a:solidFill>
                  <a:srgbClr val="0070C0"/>
                </a:solidFill>
                <a:latin typeface="微软雅黑" panose="020B0503020204020204" pitchFamily="34" charset="-122"/>
              </a:rPr>
              <a:t>PHP</a:t>
            </a:r>
            <a:r>
              <a:rPr lang="zh-CN" altLang="en-US" sz="1600" dirty="0">
                <a:solidFill>
                  <a:srgbClr val="0070C0"/>
                </a:solidFill>
                <a:latin typeface="微软雅黑" panose="020B0503020204020204" pitchFamily="34" charset="-122"/>
              </a:rPr>
              <a:t>工程师</a:t>
            </a:r>
            <a:endParaRPr lang="en-US" altLang="zh-CN" sz="1600" dirty="0">
              <a:solidFill>
                <a:srgbClr val="0070C0"/>
              </a:solidFill>
              <a:latin typeface="微软雅黑" panose="020B0503020204020204" pitchFamily="34" charset="-122"/>
            </a:endParaRPr>
          </a:p>
          <a:p>
            <a:pPr lvl="2">
              <a:lnSpc>
                <a:spcPct val="90000"/>
              </a:lnSpc>
              <a:buNone/>
            </a:pPr>
            <a:endParaRPr lang="en-US" altLang="zh-CN" dirty="0">
              <a:latin typeface="微软雅黑" panose="020B0503020204020204" pitchFamily="34" charset="-122"/>
            </a:endParaRPr>
          </a:p>
          <a:p>
            <a:pPr lvl="1">
              <a:lnSpc>
                <a:spcPct val="90000"/>
              </a:lnSpc>
            </a:pPr>
            <a:endParaRPr lang="en-US" altLang="zh-CN" dirty="0">
              <a:latin typeface="微软雅黑" panose="020B0503020204020204" pitchFamily="34" charset="-122"/>
            </a:endParaRPr>
          </a:p>
        </p:txBody>
      </p:sp>
      <p:sp>
        <p:nvSpPr>
          <p:cNvPr id="55299"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图示 3"/>
          <p:cNvPicPr/>
          <p:nvPr/>
        </p:nvPicPr>
        <p:blipFill>
          <a:blip r:embed="rId1"/>
          <a:stretch>
            <a:fillRect/>
          </a:stretch>
        </p:blipFill>
        <p:spPr>
          <a:xfrm>
            <a:off x="908050" y="2163763"/>
            <a:ext cx="7394575" cy="4011612"/>
          </a:xfrm>
          <a:prstGeom prst="rect">
            <a:avLst/>
          </a:prstGeom>
          <a:noFill/>
          <a:ln w="9525">
            <a:noFill/>
          </a:ln>
        </p:spPr>
      </p:pic>
      <p:sp>
        <p:nvSpPr>
          <p:cNvPr id="56322"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a:t>
            </a:r>
            <a:r>
              <a:rPr lang="en-US" altLang="zh-CN" sz="2600" b="1" dirty="0">
                <a:solidFill>
                  <a:srgbClr val="339933"/>
                </a:solidFill>
                <a:latin typeface="Arial" panose="020B0604020202020204" pitchFamily="34" charset="0"/>
                <a:ea typeface="宋体" panose="02010600030101010101" pitchFamily="2" charset="-122"/>
              </a:rPr>
              <a:t>Case</a:t>
            </a:r>
            <a:r>
              <a:rPr lang="zh-CN" altLang="en-US" sz="2600" b="1" dirty="0">
                <a:solidFill>
                  <a:srgbClr val="339933"/>
                </a:solidFill>
                <a:latin typeface="Arial" panose="020B0604020202020204" pitchFamily="34" charset="0"/>
                <a:ea typeface="微软雅黑" panose="020B0503020204020204" pitchFamily="34" charset="-122"/>
              </a:rPr>
              <a:t>分享 </a:t>
            </a:r>
            <a:r>
              <a:rPr lang="en-US" altLang="zh-CN" sz="2600" b="1" dirty="0">
                <a:solidFill>
                  <a:srgbClr val="339933"/>
                </a:solidFill>
                <a:latin typeface="Arial" panose="020B0604020202020204" pitchFamily="34" charset="0"/>
                <a:ea typeface="宋体" panose="02010600030101010101" pitchFamily="2" charset="-122"/>
              </a:rPr>
              <a:t>Interview Case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
        <p:nvSpPr>
          <p:cNvPr id="56323" name="圆角矩形 6"/>
          <p:cNvSpPr/>
          <p:nvPr/>
        </p:nvSpPr>
        <p:spPr>
          <a:xfrm>
            <a:off x="2555875" y="981075"/>
            <a:ext cx="3743325" cy="825500"/>
          </a:xfrm>
          <a:prstGeom prst="roundRect">
            <a:avLst>
              <a:gd name="adj" fmla="val 16667"/>
            </a:avLst>
          </a:prstGeom>
          <a:gradFill rotWithShape="1">
            <a:gsLst>
              <a:gs pos="0">
                <a:srgbClr val="18187C">
                  <a:alpha val="100000"/>
                </a:srgbClr>
              </a:gs>
              <a:gs pos="80000">
                <a:srgbClr val="2222A3">
                  <a:alpha val="100000"/>
                </a:srgbClr>
              </a:gs>
              <a:gs pos="100000">
                <a:srgbClr val="2020A6">
                  <a:alpha val="100000"/>
                </a:srgbClr>
              </a:gs>
            </a:gsLst>
            <a:lin ang="5400000"/>
            <a:tileRect/>
          </a:gradFill>
          <a:ln w="9525" cap="flat" cmpd="sng">
            <a:solidFill>
              <a:srgbClr val="2F2F98"/>
            </a:solidFill>
            <a:prstDash val="solid"/>
            <a:round/>
            <a:headEnd type="none" w="med" len="med"/>
            <a:tailEnd type="none" w="med" len="med"/>
          </a:ln>
          <a:effectLst>
            <a:outerShdw dist="23000" dir="5400000" algn="ctr" rotWithShape="0">
              <a:srgbClr val="000000">
                <a:alpha val="34000"/>
              </a:srgbClr>
            </a:outerShdw>
          </a:effectLst>
        </p:spPr>
        <p:txBody>
          <a:bodyPr anchor="t" anchorCtr="0"/>
          <a:p>
            <a:pPr marL="285750" indent="-285750">
              <a:lnSpc>
                <a:spcPct val="150000"/>
              </a:lnSpc>
              <a:buFont typeface="Arial" panose="020B0604020202020204" pitchFamily="34" charset="0"/>
              <a:buChar char="•"/>
            </a:pPr>
            <a:r>
              <a:rPr lang="en-US" altLang="zh-CN" sz="2000" b="1" dirty="0">
                <a:solidFill>
                  <a:srgbClr val="FFFFFF"/>
                </a:solidFill>
                <a:latin typeface="微软雅黑" panose="020B0503020204020204" pitchFamily="34" charset="-122"/>
                <a:ea typeface="宋体" panose="02010600030101010101" pitchFamily="2" charset="-122"/>
              </a:rPr>
              <a:t>Case 2 </a:t>
            </a:r>
            <a:r>
              <a:rPr lang="zh-CN" altLang="en-US" sz="2000" b="1" dirty="0">
                <a:solidFill>
                  <a:srgbClr val="FFFFFF"/>
                </a:solidFill>
                <a:latin typeface="微软雅黑" panose="020B0503020204020204" pitchFamily="34" charset="-122"/>
                <a:ea typeface="微软雅黑" panose="020B0503020204020204" pitchFamily="34" charset="-122"/>
              </a:rPr>
              <a:t>候选人 </a:t>
            </a:r>
            <a:r>
              <a:rPr lang="en-US" altLang="zh-CN" sz="2000" b="1" dirty="0">
                <a:solidFill>
                  <a:srgbClr val="FFFFFF"/>
                </a:solidFill>
                <a:latin typeface="微软雅黑" panose="020B0503020204020204" pitchFamily="34" charset="-122"/>
                <a:ea typeface="宋体" panose="02010600030101010101" pitchFamily="2" charset="-122"/>
              </a:rPr>
              <a:t>SWOT</a:t>
            </a:r>
            <a:r>
              <a:rPr lang="zh-CN" altLang="en-US" sz="2000" b="1" dirty="0">
                <a:solidFill>
                  <a:srgbClr val="FFFFFF"/>
                </a:solidFill>
                <a:latin typeface="微软雅黑" panose="020B0503020204020204" pitchFamily="34" charset="-122"/>
                <a:ea typeface="微软雅黑" panose="020B0503020204020204" pitchFamily="34" charset="-122"/>
              </a:rPr>
              <a:t>分析</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idx="4294967295"/>
          </p:nvPr>
        </p:nvSpPr>
        <p:spPr/>
        <p:txBody>
          <a:bodyPr wrap="square" lIns="91440" tIns="45720" rIns="91440" bIns="45720" anchor="ctr" anchorCtr="0"/>
          <a:p>
            <a:r>
              <a:rPr lang="zh-CN" altLang="en-US" dirty="0"/>
              <a:t>面试定级 </a:t>
            </a:r>
            <a:r>
              <a:rPr lang="en-US" altLang="zh-CN" dirty="0"/>
              <a:t>Interview Tech Level</a:t>
            </a:r>
            <a:endParaRPr lang="zh-CN" altLang="en-US" dirty="0"/>
          </a:p>
        </p:txBody>
      </p:sp>
      <p:sp>
        <p:nvSpPr>
          <p:cNvPr id="57346"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graphicFrame>
        <p:nvGraphicFramePr>
          <p:cNvPr id="56324" name="Group 4"/>
          <p:cNvGraphicFramePr>
            <a:graphicFrameLocks noGrp="1"/>
          </p:cNvGraphicFramePr>
          <p:nvPr/>
        </p:nvGraphicFramePr>
        <p:xfrm>
          <a:off x="590550" y="1522413"/>
          <a:ext cx="7988300" cy="4595817"/>
        </p:xfrm>
        <a:graphic>
          <a:graphicData uri="http://schemas.openxmlformats.org/drawingml/2006/table">
            <a:tbl>
              <a:tblPr/>
              <a:tblGrid>
                <a:gridCol w="936625"/>
                <a:gridCol w="1584325"/>
                <a:gridCol w="215900"/>
                <a:gridCol w="360363"/>
                <a:gridCol w="935037"/>
                <a:gridCol w="3956050"/>
              </a:tblGrid>
              <a:tr h="428625">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大层级</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大层级类别</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grid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小层级</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c hMerge="1">
                  <a:tcPr/>
                </a:tc>
                <a:tc h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细分类别</a:t>
                      </a:r>
                      <a:r>
                        <a:rPr kumimoji="0" lang="en-US" altLang="zh-CN" sz="1600" b="1" i="0" u="none" strike="noStrike" cap="none" normalizeH="0" baseline="0" smtClean="0">
                          <a:ln>
                            <a:noFill/>
                          </a:ln>
                          <a:solidFill>
                            <a:srgbClr val="FFFFFF"/>
                          </a:solidFill>
                          <a:effectLst/>
                          <a:latin typeface="宋体" panose="02010600030101010101" pitchFamily="2" charset="-122"/>
                          <a:ea typeface="微软雅黑" panose="020B0503020204020204" pitchFamily="34" charset="-122"/>
                        </a:rPr>
                        <a:t>/</a:t>
                      </a:r>
                      <a:r>
                        <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对应职称</a:t>
                      </a:r>
                      <a:endParaRPr kumimoji="0" lang="zh-CN" altLang="en-US" sz="1600" b="1"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5FA91E"/>
                    </a:solidFill>
                  </a:tcPr>
                </a:tc>
              </a:tr>
              <a:tr h="347663">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行业技术专家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首席工程师、首席架构师、首席科学家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技术专家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高级架构师、科学家</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6075">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rPr>
                        <a:t>→  T10</a:t>
                      </a:r>
                      <a:endParaRPr kumimoji="0" lang="en-US" altLang="zh-CN" sz="1600" b="0" i="0" u="none" strike="noStrike" cap="none" normalizeH="0" baseline="0" smtClean="0">
                        <a:ln>
                          <a:noFill/>
                        </a:ln>
                        <a:solidFill>
                          <a:srgbClr val="000000"/>
                        </a:solidFill>
                        <a:effectLst/>
                        <a:latin typeface="Arial" panose="020B060402020202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主任工程师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、架构师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T9</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主任工程师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架构师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宋体" panose="02010600030101010101" pitchFamily="2"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T8</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、资深顾问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T7</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6075">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T6</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高级工程师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、顾问</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rowSpan="3">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rowSpan="3">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中级工程师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T5</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Ⅲ</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T4</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T3</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、助理研究员</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1D1F0"/>
                    </a:solidFill>
                  </a:tcPr>
                </a:tc>
              </a:tr>
              <a:tr h="346075">
                <a:tc rowSpan="2">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rowSpan="2">
                  <a:txBody>
                    <a:bodyPr/>
                    <a:lstStyle>
                      <a:lvl1pPr marL="92075"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92075" marR="0" lvl="0" indent="0" algn="l" defTabSz="914400" rtl="0" eaLnBrk="1" fontAlgn="ctr"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初级工程师</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T2</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Ⅱ</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r h="347663">
                <a:tc vMerge="1">
                  <a:tcPr/>
                </a:tc>
                <a:tc vMerge="1">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P1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12700" cap="flat" cmpd="sng" algn="ctr">
                      <a:solidFill>
                        <a:srgbClr val="FFFFFF">
                          <a:alpha val="0"/>
                        </a:srgb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742950" indent="-285750"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rPr>
                        <a:t>→  T1</a:t>
                      </a:r>
                      <a:endParaRPr kumimoji="0" lang="en-US" altLang="zh-CN" sz="1600" b="0" i="0" u="none" strike="noStrike" cap="none" normalizeH="0" baseline="0" smtClean="0">
                        <a:ln>
                          <a:noFill/>
                        </a:ln>
                        <a:solidFill>
                          <a:srgbClr val="000000"/>
                        </a:solidFill>
                        <a:effectLst/>
                        <a:latin typeface="Calibri" panose="020F0502020204030204" pitchFamily="34" charset="0"/>
                        <a:ea typeface="微软雅黑" panose="020B0503020204020204" pitchFamily="34" charset="-122"/>
                      </a:endParaRPr>
                    </a:p>
                  </a:txBody>
                  <a:tcPr marL="10542" marR="10542" marT="10541" marB="0" anchor="ctr" horzOverflow="overflow">
                    <a:lnL w="12700" cap="flat" cmpd="sng" algn="ctr">
                      <a:solidFill>
                        <a:srgbClr val="FFFFFF">
                          <a:alpha val="0"/>
                        </a:srgbClr>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lvl1pPr marL="342900" indent="-342900" eaLnBrk="0" hangingPunct="0">
                        <a:spcBef>
                          <a:spcPct val="20000"/>
                        </a:spcBef>
                        <a:defRPr sz="2400">
                          <a:solidFill>
                            <a:schemeClr val="tx1"/>
                          </a:solidFill>
                          <a:latin typeface="Arial" panose="020B0604020202020204" pitchFamily="34" charset="0"/>
                          <a:ea typeface="微软雅黑" panose="020B0503020204020204" pitchFamily="34" charset="-122"/>
                        </a:defRPr>
                      </a:lvl1pPr>
                      <a:lvl2pPr marL="274955" eaLnBrk="0" hangingPunct="0">
                        <a:spcBef>
                          <a:spcPct val="20000"/>
                        </a:spcBef>
                        <a:defRPr sz="2000">
                          <a:solidFill>
                            <a:schemeClr val="tx1"/>
                          </a:solidFill>
                          <a:latin typeface="Arial" panose="020B0604020202020204" pitchFamily="34" charset="0"/>
                          <a:ea typeface="微软雅黑" panose="020B0503020204020204" pitchFamily="34" charset="-122"/>
                        </a:defRPr>
                      </a:lvl2pPr>
                      <a:lvl3pPr marL="1143000" indent="-228600" eaLnBrk="0" hangingPunct="0">
                        <a:spcBef>
                          <a:spcPct val="20000"/>
                        </a:spcBef>
                        <a:defRPr>
                          <a:solidFill>
                            <a:schemeClr val="tx1"/>
                          </a:solidFill>
                          <a:latin typeface="Arial" panose="020B0604020202020204" pitchFamily="34" charset="0"/>
                          <a:ea typeface="微软雅黑" panose="020B0503020204020204" pitchFamily="34" charset="-122"/>
                        </a:defRPr>
                      </a:lvl3pPr>
                      <a:lvl4pPr marL="16002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4pPr>
                      <a:lvl5pPr marL="2057400" indent="-228600" eaLnBrk="0" hangingPunct="0">
                        <a:spcBef>
                          <a:spcPct val="20000"/>
                        </a:spcBef>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274955" marR="0" lvl="1" indent="0" algn="just" defTabSz="914400" rtl="0" eaLnBrk="1" fontAlgn="ctr"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助理工程师</a:t>
                      </a:r>
                      <a:r>
                        <a:rPr kumimoji="0" lang="en-US" altLang="zh-CN"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rPr>
                        <a:t>Ⅰ</a:t>
                      </a:r>
                      <a:endParaRPr kumimoji="0" lang="zh-CN" altLang="en-US" sz="16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10542" marR="10542" marT="10541"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2F2F2"/>
                    </a:solidFill>
                  </a:tcPr>
                </a:tc>
              </a:tr>
            </a:tbl>
          </a:graphicData>
        </a:graphic>
      </p:graphicFrame>
      <p:sp>
        <p:nvSpPr>
          <p:cNvPr id="57431" name="Rectangle 2"/>
          <p:cNvSpPr txBox="1"/>
          <p:nvPr/>
        </p:nvSpPr>
        <p:spPr>
          <a:xfrm>
            <a:off x="539750" y="869950"/>
            <a:ext cx="6923088" cy="576263"/>
          </a:xfrm>
          <a:prstGeom prst="rect">
            <a:avLst/>
          </a:prstGeom>
          <a:noFill/>
          <a:ln w="9525">
            <a:noFill/>
          </a:ln>
        </p:spPr>
        <p:txBody>
          <a:bodyPr anchor="ctr" anchorCtr="0"/>
          <a:p>
            <a:pPr eaLnBrk="0" hangingPunct="0"/>
            <a:r>
              <a:rPr lang="zh-CN" altLang="en-US" sz="2400" dirty="0">
                <a:solidFill>
                  <a:srgbClr val="0070C0"/>
                </a:solidFill>
                <a:latin typeface="Arial" panose="020B0604020202020204" pitchFamily="34" charset="0"/>
                <a:ea typeface="微软雅黑" panose="020B0503020204020204" pitchFamily="34" charset="-122"/>
              </a:rPr>
              <a:t>公司技术定级</a:t>
            </a:r>
            <a:endParaRPr lang="zh-CN" altLang="en-US" sz="2400" dirty="0">
              <a:solidFill>
                <a:srgbClr val="0070C0"/>
              </a:solidFill>
              <a:latin typeface="Arial" panose="020B0604020202020204" pitchFamily="34" charset="0"/>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矩形 1"/>
          <p:cNvSpPr/>
          <p:nvPr/>
        </p:nvSpPr>
        <p:spPr>
          <a:xfrm>
            <a:off x="971550" y="4797425"/>
            <a:ext cx="935038" cy="792163"/>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T2</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0" name="矩形 2"/>
          <p:cNvSpPr/>
          <p:nvPr/>
        </p:nvSpPr>
        <p:spPr>
          <a:xfrm>
            <a:off x="971550" y="5645150"/>
            <a:ext cx="935038" cy="649288"/>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T1</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1" name="矩形 3"/>
          <p:cNvSpPr/>
          <p:nvPr/>
        </p:nvSpPr>
        <p:spPr>
          <a:xfrm>
            <a:off x="2124075" y="5661025"/>
            <a:ext cx="5832475" cy="649288"/>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具备计算机专业知识，但</a:t>
            </a:r>
            <a:r>
              <a:rPr lang="en-US" altLang="zh-CN" sz="1500" dirty="0">
                <a:latin typeface="Arial" panose="020B0604020202020204" pitchFamily="34" charset="0"/>
                <a:ea typeface="宋体" panose="02010600030101010101" pitchFamily="2" charset="-122"/>
              </a:rPr>
              <a:t>BUG</a:t>
            </a:r>
            <a:r>
              <a:rPr lang="zh-CN" altLang="en-US" sz="1500" dirty="0">
                <a:latin typeface="Arial" panose="020B0604020202020204" pitchFamily="34" charset="0"/>
                <a:ea typeface="微软雅黑" panose="020B0503020204020204" pitchFamily="34" charset="-122"/>
              </a:rPr>
              <a:t>多，代码冗余；对测试、产品开发周期等无认识；没做过真正的生产领域的程序</a:t>
            </a:r>
            <a:endParaRPr lang="en-US" altLang="zh-CN" sz="1500" dirty="0">
              <a:latin typeface="Arial" panose="020B0604020202020204" pitchFamily="34" charset="0"/>
              <a:ea typeface="宋体" panose="02010600030101010101" pitchFamily="2" charset="-122"/>
            </a:endParaRPr>
          </a:p>
        </p:txBody>
      </p:sp>
      <p:sp>
        <p:nvSpPr>
          <p:cNvPr id="58372" name="矩形 4"/>
          <p:cNvSpPr/>
          <p:nvPr/>
        </p:nvSpPr>
        <p:spPr>
          <a:xfrm>
            <a:off x="2124075" y="4813300"/>
            <a:ext cx="5832475" cy="792163"/>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有少量开发经历，能在指导下实现简单功能。对新产品开发周期、单元测试、调试和定位问题的基本方法有一定意识和了解</a:t>
            </a:r>
            <a:endParaRPr lang="en-US" altLang="zh-CN" sz="1500" dirty="0">
              <a:latin typeface="Arial" panose="020B0604020202020204" pitchFamily="34" charset="0"/>
              <a:ea typeface="宋体" panose="02010600030101010101" pitchFamily="2" charset="-122"/>
            </a:endParaRPr>
          </a:p>
        </p:txBody>
      </p:sp>
      <p:grpSp>
        <p:nvGrpSpPr>
          <p:cNvPr id="58373" name="Group 6"/>
          <p:cNvGrpSpPr/>
          <p:nvPr/>
        </p:nvGrpSpPr>
        <p:grpSpPr>
          <a:xfrm>
            <a:off x="2124075" y="3357563"/>
            <a:ext cx="5832475" cy="1370012"/>
            <a:chOff x="0" y="0"/>
            <a:chExt cx="4752528" cy="1224136"/>
          </a:xfrm>
        </p:grpSpPr>
        <p:sp>
          <p:nvSpPr>
            <p:cNvPr id="58374" name="矩形 6"/>
            <p:cNvSpPr/>
            <p:nvPr/>
          </p:nvSpPr>
          <p:spPr>
            <a:xfrm>
              <a:off x="0" y="0"/>
              <a:ext cx="4752528" cy="1224136"/>
            </a:xfrm>
            <a:prstGeom prst="rect">
              <a:avLst/>
            </a:prstGeom>
            <a:solidFill>
              <a:srgbClr val="D1D1F0"/>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以能够独立工作为特征</a:t>
              </a:r>
              <a:endParaRPr lang="en-US" altLang="zh-CN" sz="1500" dirty="0">
                <a:latin typeface="Arial" panose="020B0604020202020204" pitchFamily="34" charset="0"/>
                <a:ea typeface="宋体" panose="02010600030101010101" pitchFamily="2" charset="-122"/>
              </a:endParaRPr>
            </a:p>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本阶段重点考核代码</a:t>
              </a:r>
              <a:endParaRPr lang="en-US" altLang="zh-CN" sz="1500" dirty="0">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性能                               </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可测试性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可读性</a:t>
              </a:r>
              <a:r>
                <a:rPr lang="en-US" altLang="zh-CN" sz="1500" dirty="0">
                  <a:solidFill>
                    <a:schemeClr val="tx1"/>
                  </a:solidFill>
                  <a:latin typeface="Arial" panose="020B0604020202020204" pitchFamily="34" charset="0"/>
                  <a:ea typeface="宋体" panose="02010600030101010101" pitchFamily="2" charset="-122"/>
                </a:rPr>
                <a:t>/</a:t>
              </a:r>
              <a:r>
                <a:rPr lang="zh-CN" altLang="en-US" sz="1500" dirty="0">
                  <a:solidFill>
                    <a:schemeClr val="tx1"/>
                  </a:solidFill>
                  <a:latin typeface="Arial" panose="020B0604020202020204" pitchFamily="34" charset="0"/>
                  <a:ea typeface="微软雅黑" panose="020B0503020204020204" pitchFamily="34" charset="-122"/>
                </a:rPr>
                <a:t>可维护性</a:t>
              </a:r>
              <a:endParaRPr lang="en-US" altLang="zh-CN" sz="1500" dirty="0">
                <a:solidFill>
                  <a:schemeClr val="tx1"/>
                </a:solidFill>
                <a:latin typeface="Arial" panose="020B0604020202020204" pitchFamily="34" charset="0"/>
                <a:ea typeface="宋体" panose="02010600030101010101" pitchFamily="2" charset="-122"/>
              </a:endParaRPr>
            </a:p>
          </p:txBody>
        </p:sp>
        <p:sp>
          <p:nvSpPr>
            <p:cNvPr id="58375" name="矩形 7"/>
            <p:cNvSpPr/>
            <p:nvPr/>
          </p:nvSpPr>
          <p:spPr>
            <a:xfrm>
              <a:off x="1824910" y="469706"/>
              <a:ext cx="1872208" cy="701156"/>
            </a:xfrm>
            <a:prstGeom prst="rect">
              <a:avLst/>
            </a:prstGeom>
            <a:noFill/>
            <a:ln w="9525">
              <a:noFill/>
            </a:ln>
          </p:spPr>
          <p:txBody>
            <a:bodyPr anchor="t" anchorCtr="0">
              <a:spAutoFit/>
            </a:bodyPr>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可扩展性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安全性</a:t>
              </a:r>
              <a:endParaRPr lang="en-US" altLang="zh-CN" sz="1500" dirty="0">
                <a:solidFill>
                  <a:schemeClr val="tx1"/>
                </a:solidFill>
                <a:latin typeface="Arial" panose="020B0604020202020204" pitchFamily="34" charset="0"/>
                <a:ea typeface="宋体" panose="02010600030101010101" pitchFamily="2" charset="-122"/>
              </a:endParaRPr>
            </a:p>
            <a:p>
              <a:pPr marL="643255" lvl="1" indent="-186055" algn="l" eaLnBrk="1" fontAlgn="base" hangingPunct="1">
                <a:spcBef>
                  <a:spcPct val="0"/>
                </a:spcBef>
                <a:spcAft>
                  <a:spcPct val="0"/>
                </a:spcAft>
                <a:buFont typeface="Wingdings" panose="05000000000000000000" pitchFamily="2" charset="2"/>
                <a:buChar char="p"/>
              </a:pPr>
              <a:r>
                <a:rPr lang="zh-CN" altLang="en-US" sz="1500" dirty="0">
                  <a:solidFill>
                    <a:schemeClr val="tx1"/>
                  </a:solidFill>
                  <a:latin typeface="Arial" panose="020B0604020202020204" pitchFamily="34" charset="0"/>
                  <a:ea typeface="微软雅黑" panose="020B0503020204020204" pitchFamily="34" charset="-122"/>
                </a:rPr>
                <a:t>稳定性</a:t>
              </a:r>
              <a:endParaRPr lang="en-US" altLang="zh-CN" sz="1500" dirty="0">
                <a:solidFill>
                  <a:schemeClr val="tx1"/>
                </a:solidFill>
                <a:latin typeface="Arial" panose="020B0604020202020204" pitchFamily="34" charset="0"/>
                <a:ea typeface="宋体" panose="02010600030101010101" pitchFamily="2" charset="-122"/>
              </a:endParaRPr>
            </a:p>
          </p:txBody>
        </p:sp>
      </p:grpSp>
      <p:sp>
        <p:nvSpPr>
          <p:cNvPr id="58376" name="矩形 8"/>
          <p:cNvSpPr/>
          <p:nvPr/>
        </p:nvSpPr>
        <p:spPr>
          <a:xfrm>
            <a:off x="971550" y="3341688"/>
            <a:ext cx="935038" cy="1370012"/>
          </a:xfrm>
          <a:prstGeom prst="rect">
            <a:avLst/>
          </a:prstGeom>
          <a:solidFill>
            <a:srgbClr val="9C9CDF"/>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T3</a:t>
            </a:r>
            <a:r>
              <a:rPr lang="zh-CN" altLang="en-US" sz="1500" b="1" dirty="0">
                <a:solidFill>
                  <a:schemeClr val="bg1"/>
                </a:solidFill>
                <a:latin typeface="微软雅黑" panose="020B0503020204020204" pitchFamily="34" charset="-122"/>
                <a:ea typeface="微软雅黑" panose="020B0503020204020204" pitchFamily="34" charset="-122"/>
              </a:rPr>
              <a:t>～</a:t>
            </a:r>
            <a:r>
              <a:rPr lang="en-US" altLang="zh-CN" sz="1500" b="1" dirty="0">
                <a:solidFill>
                  <a:schemeClr val="bg1"/>
                </a:solidFill>
                <a:latin typeface="微软雅黑" panose="020B0503020204020204" pitchFamily="34" charset="-122"/>
                <a:ea typeface="宋体" panose="02010600030101010101" pitchFamily="2" charset="-122"/>
              </a:rPr>
              <a:t>T5</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7" name="矩形 9"/>
          <p:cNvSpPr/>
          <p:nvPr/>
        </p:nvSpPr>
        <p:spPr>
          <a:xfrm>
            <a:off x="971550" y="2620963"/>
            <a:ext cx="935038" cy="633412"/>
          </a:xfrm>
          <a:prstGeom prst="rect">
            <a:avLst/>
          </a:prstGeom>
          <a:solidFill>
            <a:srgbClr val="9C9CDF"/>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T6</a:t>
            </a:r>
            <a:r>
              <a:rPr lang="zh-CN" altLang="en-US" sz="1500" b="1" dirty="0">
                <a:solidFill>
                  <a:schemeClr val="bg1"/>
                </a:solidFill>
                <a:latin typeface="微软雅黑" panose="020B0503020204020204" pitchFamily="34" charset="-122"/>
                <a:ea typeface="微软雅黑" panose="020B0503020204020204" pitchFamily="34" charset="-122"/>
              </a:rPr>
              <a:t>～</a:t>
            </a:r>
            <a:r>
              <a:rPr lang="en-US" altLang="zh-CN" sz="1500" b="1" dirty="0">
                <a:solidFill>
                  <a:schemeClr val="bg1"/>
                </a:solidFill>
                <a:latin typeface="微软雅黑" panose="020B0503020204020204" pitchFamily="34" charset="-122"/>
                <a:ea typeface="宋体" panose="02010600030101010101" pitchFamily="2" charset="-122"/>
              </a:rPr>
              <a:t>T8</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78" name="矩形 10"/>
          <p:cNvSpPr/>
          <p:nvPr/>
        </p:nvSpPr>
        <p:spPr>
          <a:xfrm>
            <a:off x="2124075" y="2620963"/>
            <a:ext cx="5832475" cy="633412"/>
          </a:xfrm>
          <a:prstGeom prst="rect">
            <a:avLst/>
          </a:prstGeom>
          <a:solidFill>
            <a:srgbClr val="D1D1F0"/>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业务提出需求，能够给出可实现的解决方案</a:t>
            </a:r>
            <a:endParaRPr lang="en-US" altLang="zh-CN" sz="1500" dirty="0">
              <a:latin typeface="Arial" panose="020B0604020202020204" pitchFamily="34" charset="0"/>
              <a:ea typeface="宋体" panose="02010600030101010101" pitchFamily="2" charset="-122"/>
            </a:endParaRPr>
          </a:p>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技术方向下某分支的专家，能够解决此方面的棘手问题</a:t>
            </a:r>
            <a:endParaRPr lang="en-US" altLang="zh-CN" sz="1500" dirty="0">
              <a:latin typeface="Arial" panose="020B0604020202020204" pitchFamily="34" charset="0"/>
              <a:ea typeface="宋体" panose="02010600030101010101" pitchFamily="2" charset="-122"/>
            </a:endParaRPr>
          </a:p>
        </p:txBody>
      </p:sp>
      <p:sp>
        <p:nvSpPr>
          <p:cNvPr id="58379" name="矩形 11"/>
          <p:cNvSpPr/>
          <p:nvPr/>
        </p:nvSpPr>
        <p:spPr>
          <a:xfrm>
            <a:off x="971550" y="1917700"/>
            <a:ext cx="935038" cy="631825"/>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T9~T11</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80" name="矩形 12"/>
          <p:cNvSpPr/>
          <p:nvPr/>
        </p:nvSpPr>
        <p:spPr>
          <a:xfrm>
            <a:off x="2124075" y="1917700"/>
            <a:ext cx="5832475" cy="631825"/>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在某项或多项技术分支上造诣极深；或是某技术方向</a:t>
            </a:r>
            <a:r>
              <a:rPr lang="en-US" altLang="zh-CN" sz="1500" dirty="0">
                <a:latin typeface="Arial" panose="020B0604020202020204" pitchFamily="34" charset="0"/>
                <a:ea typeface="宋体" panose="02010600030101010101" pitchFamily="2" charset="-122"/>
              </a:rPr>
              <a:t>/</a:t>
            </a:r>
            <a:r>
              <a:rPr lang="zh-CN" altLang="en-US" sz="1500" dirty="0">
                <a:latin typeface="Arial" panose="020B0604020202020204" pitchFamily="34" charset="0"/>
                <a:ea typeface="微软雅黑" panose="020B0503020204020204" pitchFamily="34" charset="-122"/>
              </a:rPr>
              <a:t>领域上的核心技术专家</a:t>
            </a:r>
            <a:endParaRPr lang="en-US" altLang="zh-CN" sz="1500" dirty="0">
              <a:latin typeface="Arial" panose="020B0604020202020204" pitchFamily="34" charset="0"/>
              <a:ea typeface="宋体" panose="02010600030101010101" pitchFamily="2" charset="-122"/>
            </a:endParaRPr>
          </a:p>
        </p:txBody>
      </p:sp>
      <p:sp>
        <p:nvSpPr>
          <p:cNvPr id="58381" name="矩形 13"/>
          <p:cNvSpPr/>
          <p:nvPr/>
        </p:nvSpPr>
        <p:spPr>
          <a:xfrm>
            <a:off x="971550" y="1341438"/>
            <a:ext cx="935038" cy="503237"/>
          </a:xfrm>
          <a:prstGeom prst="rect">
            <a:avLst/>
          </a:prstGeom>
          <a:solidFill>
            <a:srgbClr val="78B31D"/>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ctr" anchorCtr="0"/>
          <a:p>
            <a:pPr algn="ctr"/>
            <a:r>
              <a:rPr lang="en-US" altLang="zh-CN" sz="1500" b="1" dirty="0">
                <a:solidFill>
                  <a:schemeClr val="bg1"/>
                </a:solidFill>
                <a:latin typeface="微软雅黑" panose="020B0503020204020204" pitchFamily="34" charset="-122"/>
                <a:ea typeface="宋体" panose="02010600030101010101" pitchFamily="2" charset="-122"/>
              </a:rPr>
              <a:t>T12</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58382" name="矩形 14"/>
          <p:cNvSpPr/>
          <p:nvPr/>
        </p:nvSpPr>
        <p:spPr>
          <a:xfrm>
            <a:off x="2124075" y="1341438"/>
            <a:ext cx="5832475" cy="503237"/>
          </a:xfrm>
          <a:prstGeom prst="rect">
            <a:avLst/>
          </a:prstGeom>
          <a:solidFill>
            <a:schemeClr val="bg1"/>
          </a:solidFill>
          <a:ln w="25400" cap="flat" cmpd="sng">
            <a:solidFill>
              <a:srgbClr val="5FA91E"/>
            </a:solidFill>
            <a:prstDash val="solid"/>
            <a:miter/>
            <a:headEnd type="none" w="med" len="med"/>
            <a:tailEnd type="none" w="med" len="med"/>
          </a:ln>
        </p:spPr>
        <p:txBody>
          <a:bodyPr anchor="ctr" anchorCtr="0"/>
          <a:p>
            <a:pPr marL="186055" indent="-186055">
              <a:buFont typeface="Arial" panose="020B0604020202020204" pitchFamily="34" charset="0"/>
              <a:buChar char="•"/>
            </a:pPr>
            <a:r>
              <a:rPr lang="zh-CN" altLang="en-US" sz="1500" dirty="0">
                <a:latin typeface="Arial" panose="020B0604020202020204" pitchFamily="34" charset="0"/>
                <a:ea typeface="微软雅黑" panose="020B0503020204020204" pitchFamily="34" charset="-122"/>
              </a:rPr>
              <a:t>技术精通之外，有一定眼界和格局，对技术现状和未来，公司和行业的发展有自己独到的看法</a:t>
            </a:r>
            <a:endParaRPr lang="en-US" altLang="zh-CN" sz="1500" dirty="0">
              <a:latin typeface="Arial" panose="020B0604020202020204" pitchFamily="34" charset="0"/>
              <a:ea typeface="宋体" panose="02010600030101010101" pitchFamily="2" charset="-122"/>
            </a:endParaRPr>
          </a:p>
        </p:txBody>
      </p:sp>
      <p:sp>
        <p:nvSpPr>
          <p:cNvPr id="58383" name="矩形 2"/>
          <p:cNvSpPr/>
          <p:nvPr/>
        </p:nvSpPr>
        <p:spPr>
          <a:xfrm>
            <a:off x="2124075" y="836613"/>
            <a:ext cx="5832475" cy="400050"/>
          </a:xfrm>
          <a:prstGeom prst="rect">
            <a:avLst/>
          </a:prstGeom>
          <a:solidFill>
            <a:srgbClr val="5FA91E"/>
          </a:solidFill>
          <a:ln w="12700" cap="flat" cmpd="sng">
            <a:solidFill>
              <a:schemeClr val="bg1"/>
            </a:solidFill>
            <a:prstDash val="solid"/>
            <a:miter/>
            <a:headEnd type="none" w="med" len="med"/>
            <a:tailEnd type="none" w="med" len="med"/>
          </a:ln>
          <a:effectLst>
            <a:outerShdw dist="38100" algn="ctr" rotWithShape="0">
              <a:srgbClr val="000000">
                <a:alpha val="39000"/>
              </a:srgbClr>
            </a:outerShdw>
          </a:effectLst>
        </p:spPr>
        <p:txBody>
          <a:bodyPr anchor="t" anchorCtr="0">
            <a:spAutoFit/>
          </a:bodyPr>
          <a:p>
            <a:r>
              <a:rPr lang="zh-CN" altLang="en-US" sz="2000" b="1" dirty="0">
                <a:solidFill>
                  <a:schemeClr val="bg1"/>
                </a:solidFill>
                <a:latin typeface="微软雅黑" panose="020B0503020204020204" pitchFamily="34" charset="-122"/>
                <a:ea typeface="微软雅黑" panose="020B0503020204020204" pitchFamily="34" charset="-122"/>
              </a:rPr>
              <a:t>级别简要特征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8384" name="Rectangle 2"/>
          <p:cNvSpPr txBox="1"/>
          <p:nvPr/>
        </p:nvSpPr>
        <p:spPr>
          <a:xfrm>
            <a:off x="384175" y="115888"/>
            <a:ext cx="7067550" cy="576262"/>
          </a:xfrm>
          <a:prstGeom prst="rect">
            <a:avLst/>
          </a:prstGeom>
          <a:noFill/>
          <a:ln w="9525">
            <a:noFill/>
          </a:ln>
        </p:spPr>
        <p:txBody>
          <a:bodyPr anchor="ctr" anchorCtr="0"/>
          <a:p>
            <a:pPr eaLnBrk="0" hangingPunct="0"/>
            <a:r>
              <a:rPr lang="zh-CN" altLang="en-US" sz="2600" b="1" dirty="0">
                <a:solidFill>
                  <a:srgbClr val="339933"/>
                </a:solidFill>
                <a:latin typeface="Arial" panose="020B0604020202020204" pitchFamily="34" charset="0"/>
                <a:ea typeface="微软雅黑" panose="020B0503020204020204" pitchFamily="34" charset="-122"/>
              </a:rPr>
              <a:t>面试定级 </a:t>
            </a:r>
            <a:r>
              <a:rPr lang="en-US" altLang="zh-CN" sz="2600" b="1" dirty="0">
                <a:solidFill>
                  <a:srgbClr val="339933"/>
                </a:solidFill>
                <a:latin typeface="Arial" panose="020B0604020202020204" pitchFamily="34" charset="0"/>
                <a:ea typeface="宋体" panose="02010600030101010101" pitchFamily="2" charset="-122"/>
              </a:rPr>
              <a:t>Interview Tech Level</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3"/>
          <p:cNvSpPr txBox="1"/>
          <p:nvPr/>
        </p:nvSpPr>
        <p:spPr>
          <a:xfrm>
            <a:off x="250825" y="908050"/>
            <a:ext cx="8713788" cy="5761038"/>
          </a:xfrm>
          <a:prstGeom prst="rect">
            <a:avLst/>
          </a:prstGeom>
          <a:noFill/>
          <a:ln w="9525">
            <a:noFill/>
          </a:ln>
        </p:spPr>
        <p:txBody>
          <a:bodyPr anchor="t" anchorCtr="0"/>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面试定义</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是一个通过平等沟通来判断候选人技术能力层次和发展潜力，为组织选择合适的人员的过程</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利用自己的专业技能和知识，充分了解候选人，为组织选择合适的人才，并且展现公司和团队的风采</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面试关键字</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平等、尊重、充分沟通、互相学习</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面试要求</a:t>
            </a:r>
            <a:endParaRPr lang="en-US" altLang="zh-CN" sz="2800" dirty="0">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一流人才招聘二流人才，二流人才招聘三流人才，所以，时刻要以高级别来要求自己，寻找优秀合适的人才！</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面试不一定最找全能全面的超人，选择最适合团队或者有学习发展潜力的人才！</a:t>
            </a: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1600" dirty="0">
              <a:solidFill>
                <a:schemeClr val="tx1"/>
              </a:solidFill>
              <a:latin typeface="微软雅黑" panose="020B0503020204020204" pitchFamily="34" charset="-122"/>
              <a:ea typeface="微软雅黑" panose="020B0503020204020204" pitchFamily="34" charset="-122"/>
            </a:endParaRPr>
          </a:p>
          <a:p>
            <a:pPr lvl="2" indent="0" algn="l" eaLnBrk="0" fontAlgn="base" hangingPunct="0">
              <a:lnSpc>
                <a:spcPct val="90000"/>
              </a:lnSpc>
              <a:spcBef>
                <a:spcPct val="20000"/>
              </a:spcBef>
              <a:spcAft>
                <a:spcPct val="0"/>
              </a:spcAft>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742950" lvl="1" indent="-285750" algn="l" eaLnBrk="0" fontAlgn="base" hangingPunct="0">
              <a:lnSpc>
                <a:spcPct val="90000"/>
              </a:lnSpc>
              <a:spcBef>
                <a:spcPct val="20000"/>
              </a:spcBef>
              <a:spcAft>
                <a:spcPct val="0"/>
              </a:spcAft>
              <a:buFont typeface="Arial" panose="020B0604020202020204" pitchFamily="34" charset="0"/>
              <a:buChar char="•"/>
            </a:pP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59394" name="Rectangle 2"/>
          <p:cNvSpPr txBox="1"/>
          <p:nvPr/>
        </p:nvSpPr>
        <p:spPr>
          <a:xfrm>
            <a:off x="2100263" y="119063"/>
            <a:ext cx="6864350" cy="576262"/>
          </a:xfrm>
          <a:prstGeom prst="rect">
            <a:avLst/>
          </a:prstGeom>
          <a:noFill/>
          <a:ln w="9525">
            <a:noFill/>
          </a:ln>
        </p:spPr>
        <p:txBody>
          <a:bodyPr anchor="ctr" anchorCtr="0"/>
          <a:p>
            <a:pPr algn="r" eaLnBrk="0" hangingPunct="0"/>
            <a:r>
              <a:rPr lang="zh-CN" altLang="en-US" sz="2600" b="1" dirty="0">
                <a:solidFill>
                  <a:srgbClr val="339933"/>
                </a:solidFill>
                <a:latin typeface="Arial" panose="020B0604020202020204" pitchFamily="34" charset="0"/>
                <a:ea typeface="微软雅黑" panose="020B0503020204020204" pitchFamily="34" charset="-122"/>
              </a:rPr>
              <a:t>最后分享 </a:t>
            </a:r>
            <a:r>
              <a:rPr lang="en-US" altLang="zh-CN" sz="2600" b="1" dirty="0">
                <a:solidFill>
                  <a:srgbClr val="339933"/>
                </a:solidFill>
                <a:latin typeface="Arial" panose="020B0604020202020204" pitchFamily="34" charset="0"/>
                <a:ea typeface="微软雅黑" panose="020B0503020204020204" pitchFamily="34" charset="-122"/>
              </a:rPr>
              <a:t>Last Share</a:t>
            </a:r>
            <a:endParaRPr lang="zh-CN" altLang="en-US" sz="2600" b="1" dirty="0">
              <a:solidFill>
                <a:srgbClr val="339933"/>
              </a:solidFill>
              <a:latin typeface="Arial" panose="020B0604020202020204" pitchFamily="34" charset="0"/>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0417" name="Group 2"/>
          <p:cNvGrpSpPr/>
          <p:nvPr/>
        </p:nvGrpSpPr>
        <p:grpSpPr>
          <a:xfrm>
            <a:off x="774700" y="1712913"/>
            <a:ext cx="7308850" cy="2444750"/>
            <a:chOff x="0" y="0"/>
            <a:chExt cx="4604" cy="1540"/>
          </a:xfrm>
        </p:grpSpPr>
        <p:pic>
          <p:nvPicPr>
            <p:cNvPr id="60418" name="圆角矩形 13"/>
            <p:cNvPicPr/>
            <p:nvPr/>
          </p:nvPicPr>
          <p:blipFill>
            <a:blip r:embed="rId1"/>
            <a:stretch>
              <a:fillRect/>
            </a:stretch>
          </p:blipFill>
          <p:spPr>
            <a:xfrm>
              <a:off x="0" y="0"/>
              <a:ext cx="4604" cy="1540"/>
            </a:xfrm>
            <a:prstGeom prst="rect">
              <a:avLst/>
            </a:prstGeom>
            <a:noFill/>
            <a:ln w="9525">
              <a:noFill/>
            </a:ln>
          </p:spPr>
        </p:pic>
        <p:sp>
          <p:nvSpPr>
            <p:cNvPr id="60419" name="Text Box 4"/>
            <p:cNvSpPr txBox="1"/>
            <p:nvPr/>
          </p:nvSpPr>
          <p:spPr>
            <a:xfrm>
              <a:off x="103" y="88"/>
              <a:ext cx="4396" cy="1286"/>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微软雅黑" panose="020B0503020204020204" pitchFamily="34" charset="-122"/>
                  <a:ea typeface="微软雅黑" panose="020B0503020204020204" pitchFamily="34" charset="-122"/>
                </a:rPr>
                <a:t>一流人才招聘二流人才，二流人才招聘三流人才！所以，时刻要以高级别来要求自己，寻找优秀合适的人才</a:t>
              </a:r>
              <a:r>
                <a:rPr lang="en-US" altLang="zh-CN" sz="3200" dirty="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2F2F2"/>
                </a:solidFill>
                <a:latin typeface="华文新魏" panose="02010800040101010101" pitchFamily="2" charset="-122"/>
                <a:ea typeface="华文新魏" panose="02010800040101010101" pitchFamily="2" charset="-122"/>
              </a:endParaRPr>
            </a:p>
          </p:txBody>
        </p:sp>
      </p:grpSp>
      <p:grpSp>
        <p:nvGrpSpPr>
          <p:cNvPr id="60420" name="Group 5"/>
          <p:cNvGrpSpPr/>
          <p:nvPr/>
        </p:nvGrpSpPr>
        <p:grpSpPr>
          <a:xfrm>
            <a:off x="847725" y="4413250"/>
            <a:ext cx="7308850" cy="1951038"/>
            <a:chOff x="0" y="0"/>
            <a:chExt cx="4604" cy="1229"/>
          </a:xfrm>
        </p:grpSpPr>
        <p:pic>
          <p:nvPicPr>
            <p:cNvPr id="60421" name="圆角矩形 15"/>
            <p:cNvPicPr/>
            <p:nvPr/>
          </p:nvPicPr>
          <p:blipFill>
            <a:blip r:embed="rId2"/>
            <a:stretch>
              <a:fillRect/>
            </a:stretch>
          </p:blipFill>
          <p:spPr>
            <a:xfrm>
              <a:off x="0" y="0"/>
              <a:ext cx="4604" cy="1229"/>
            </a:xfrm>
            <a:prstGeom prst="rect">
              <a:avLst/>
            </a:prstGeom>
            <a:noFill/>
            <a:ln w="9525">
              <a:noFill/>
            </a:ln>
          </p:spPr>
        </p:pic>
        <p:sp>
          <p:nvSpPr>
            <p:cNvPr id="60422" name="Text Box 7"/>
            <p:cNvSpPr txBox="1"/>
            <p:nvPr/>
          </p:nvSpPr>
          <p:spPr>
            <a:xfrm>
              <a:off x="88" y="75"/>
              <a:ext cx="4425" cy="1019"/>
            </a:xfrm>
            <a:prstGeom prst="rect">
              <a:avLst/>
            </a:prstGeom>
            <a:noFill/>
            <a:ln w="9525">
              <a:noFill/>
            </a:ln>
          </p:spPr>
          <p:txBody>
            <a:bodyPr anchor="t" anchorCtr="0"/>
            <a:p>
              <a:pPr lvl="1" indent="0" algn="l" eaLnBrk="1" fontAlgn="base" hangingPunct="1">
                <a:spcBef>
                  <a:spcPct val="0"/>
                </a:spcBef>
                <a:spcAft>
                  <a:spcPct val="0"/>
                </a:spcAft>
                <a:buNone/>
              </a:pPr>
              <a:r>
                <a:rPr lang="zh-CN" altLang="en-US" sz="3200" dirty="0">
                  <a:solidFill>
                    <a:srgbClr val="FFFFFF"/>
                  </a:solidFill>
                  <a:latin typeface="微软雅黑" panose="020B0503020204020204" pitchFamily="34" charset="-122"/>
                  <a:ea typeface="微软雅黑" panose="020B0503020204020204" pitchFamily="34" charset="-122"/>
                </a:rPr>
                <a:t>面试不一定最找全能全面的超人，选择最适合团队或者有学习发展潜力的人才！</a:t>
              </a:r>
              <a:endParaRPr lang="en-US" altLang="zh-CN" sz="3200" dirty="0">
                <a:solidFill>
                  <a:srgbClr val="FFFFFF"/>
                </a:solidFill>
                <a:latin typeface="微软雅黑" panose="020B0503020204020204" pitchFamily="34" charset="-122"/>
                <a:ea typeface="微软雅黑" panose="020B0503020204020204" pitchFamily="34" charset="-122"/>
              </a:endParaRPr>
            </a:p>
          </p:txBody>
        </p:sp>
      </p:grpSp>
      <p:sp>
        <p:nvSpPr>
          <p:cNvPr id="60423" name="圆角矩形 16"/>
          <p:cNvSpPr/>
          <p:nvPr/>
        </p:nvSpPr>
        <p:spPr>
          <a:xfrm>
            <a:off x="2976563" y="333375"/>
            <a:ext cx="2674937" cy="719138"/>
          </a:xfrm>
          <a:prstGeom prst="roundRect">
            <a:avLst>
              <a:gd name="adj" fmla="val 16667"/>
            </a:avLst>
          </a:prstGeom>
          <a:solidFill>
            <a:srgbClr val="FF9933"/>
          </a:solidFill>
          <a:ln w="38100" cap="flat" cmpd="sng">
            <a:solidFill>
              <a:schemeClr val="bg1"/>
            </a:solidFill>
            <a:prstDash val="solid"/>
            <a:round/>
            <a:headEnd type="none" w="med" len="med"/>
            <a:tailEnd type="none" w="med" len="med"/>
          </a:ln>
          <a:effectLst>
            <a:outerShdw dist="20000" dir="5400000" algn="ctr" rotWithShape="0">
              <a:srgbClr val="000000">
                <a:alpha val="37000"/>
              </a:srgbClr>
            </a:outerShdw>
          </a:effectLst>
        </p:spPr>
        <p:txBody>
          <a:bodyPr anchor="t" anchorCtr="0"/>
          <a:p>
            <a:pPr algn="ctr"/>
            <a:r>
              <a:rPr lang="zh-CN" altLang="en-US" sz="4000" dirty="0">
                <a:solidFill>
                  <a:srgbClr val="FFFFFF"/>
                </a:solidFill>
                <a:latin typeface="微软雅黑" panose="020B0503020204020204" pitchFamily="34" charset="-122"/>
                <a:ea typeface="微软雅黑" panose="020B0503020204020204" pitchFamily="34" charset="-122"/>
              </a:rPr>
              <a:t>两句箴言</a:t>
            </a:r>
            <a:endParaRPr lang="zh-CN" altLang="en-US" sz="4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 Box 3"/>
          <p:cNvSpPr txBox="1"/>
          <p:nvPr/>
        </p:nvSpPr>
        <p:spPr>
          <a:xfrm>
            <a:off x="828675" y="1628775"/>
            <a:ext cx="7199313" cy="2170113"/>
          </a:xfrm>
          <a:prstGeom prst="rect">
            <a:avLst/>
          </a:prstGeom>
          <a:noFill/>
          <a:ln w="9525">
            <a:noFill/>
          </a:ln>
        </p:spPr>
        <p:txBody>
          <a:bodyPr anchor="t" anchorCtr="0">
            <a:spAutoFit/>
          </a:bodyPr>
          <a:p>
            <a:pPr algn="ctr">
              <a:spcBef>
                <a:spcPct val="50000"/>
              </a:spcBef>
            </a:pPr>
            <a:r>
              <a:rPr lang="en-US" altLang="zh-CN" sz="5400" b="1" dirty="0">
                <a:solidFill>
                  <a:srgbClr val="00B050"/>
                </a:solidFill>
                <a:latin typeface="Arial" panose="020B0604020202020204" pitchFamily="34" charset="0"/>
                <a:ea typeface="微软雅黑" panose="020B0503020204020204" pitchFamily="34" charset="-122"/>
              </a:rPr>
              <a:t>Just Do it</a:t>
            </a:r>
            <a:endParaRPr lang="en-US" altLang="zh-CN" sz="5400" b="1" dirty="0">
              <a:solidFill>
                <a:srgbClr val="00B050"/>
              </a:solidFill>
              <a:latin typeface="Arial" panose="020B0604020202020204" pitchFamily="34" charset="0"/>
              <a:ea typeface="微软雅黑" panose="020B0503020204020204" pitchFamily="34" charset="-122"/>
            </a:endParaRPr>
          </a:p>
          <a:p>
            <a:pPr algn="ctr">
              <a:spcBef>
                <a:spcPct val="50000"/>
              </a:spcBef>
            </a:pPr>
            <a:r>
              <a:rPr lang="zh-CN" altLang="en-US" sz="5400" b="1" dirty="0">
                <a:solidFill>
                  <a:srgbClr val="0070C0"/>
                </a:solidFill>
                <a:latin typeface="Arial" panose="020B0604020202020204" pitchFamily="34" charset="0"/>
                <a:ea typeface="微软雅黑" panose="020B0503020204020204" pitchFamily="34" charset="-122"/>
              </a:rPr>
              <a:t>去做吧，面试官少年！</a:t>
            </a:r>
            <a:endParaRPr lang="en-US" altLang="zh-CN" sz="5400" b="1" dirty="0">
              <a:solidFill>
                <a:srgbClr val="0070C0"/>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 Box 3"/>
          <p:cNvSpPr txBox="1"/>
          <p:nvPr/>
        </p:nvSpPr>
        <p:spPr>
          <a:xfrm>
            <a:off x="3060700" y="2133600"/>
            <a:ext cx="2951163" cy="2168525"/>
          </a:xfrm>
          <a:prstGeom prst="rect">
            <a:avLst/>
          </a:prstGeom>
          <a:noFill/>
          <a:ln w="9525">
            <a:noFill/>
          </a:ln>
        </p:spPr>
        <p:txBody>
          <a:bodyPr anchor="t" anchorCtr="0">
            <a:spAutoFit/>
          </a:bodyPr>
          <a:p>
            <a:pPr algn="ctr">
              <a:spcBef>
                <a:spcPct val="50000"/>
              </a:spcBef>
            </a:pPr>
            <a:r>
              <a:rPr lang="en-US" altLang="zh-CN" sz="5400" b="1" dirty="0">
                <a:solidFill>
                  <a:srgbClr val="FF9933"/>
                </a:solidFill>
                <a:latin typeface="Arial" panose="020B0604020202020204" pitchFamily="34" charset="0"/>
                <a:ea typeface="微软雅黑" panose="020B0503020204020204" pitchFamily="34" charset="-122"/>
              </a:rPr>
              <a:t>Q&amp;A</a:t>
            </a:r>
            <a:endParaRPr lang="en-US" altLang="zh-CN" sz="5400" b="1" dirty="0">
              <a:solidFill>
                <a:srgbClr val="FF9933"/>
              </a:solidFill>
              <a:latin typeface="Arial" panose="020B0604020202020204" pitchFamily="34" charset="0"/>
              <a:ea typeface="微软雅黑" panose="020B0503020204020204" pitchFamily="34" charset="-122"/>
            </a:endParaRPr>
          </a:p>
          <a:p>
            <a:pPr algn="ctr">
              <a:spcBef>
                <a:spcPct val="50000"/>
              </a:spcBef>
            </a:pPr>
            <a:r>
              <a:rPr lang="en-US" altLang="zh-CN" sz="5400" b="1" dirty="0">
                <a:solidFill>
                  <a:srgbClr val="FF9933"/>
                </a:solidFill>
                <a:latin typeface="Arial" panose="020B0604020202020204" pitchFamily="34" charset="0"/>
                <a:ea typeface="微软雅黑" panose="020B0503020204020204" pitchFamily="34" charset="-122"/>
              </a:rPr>
              <a:t>Thanks!</a:t>
            </a:r>
            <a:endParaRPr lang="en-US" altLang="zh-CN" sz="5400" b="1" dirty="0">
              <a:solidFill>
                <a:srgbClr val="FF9933"/>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140200" y="5156835"/>
            <a:ext cx="1018540" cy="631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idx="4294967295"/>
          </p:nvPr>
        </p:nvSpPr>
        <p:spPr/>
        <p:txBody>
          <a:bodyPr wrap="square" lIns="91440" tIns="45720" rIns="91440" bIns="45720" anchor="ctr" anchorCtr="0"/>
          <a:p>
            <a:r>
              <a:rPr lang="zh-CN" altLang="en-US" dirty="0"/>
              <a:t>素质模型</a:t>
            </a:r>
            <a:endParaRPr lang="zh-CN" altLang="en-US" dirty="0"/>
          </a:p>
        </p:txBody>
      </p:sp>
      <p:sp>
        <p:nvSpPr>
          <p:cNvPr id="9218" name="Rectangle 3"/>
          <p:cNvSpPr>
            <a:spLocks noGrp="1"/>
          </p:cNvSpPr>
          <p:nvPr>
            <p:ph type="body" idx="4294967295"/>
          </p:nvPr>
        </p:nvSpPr>
        <p:spPr/>
        <p:txBody>
          <a:bodyPr wrap="square" lIns="91440" tIns="45720" rIns="91440" bIns="45720" anchor="t" anchorCtr="0"/>
          <a:p>
            <a:pPr>
              <a:buNone/>
            </a:pPr>
            <a:endParaRPr lang="zh-CN" altLang="en-US" dirty="0"/>
          </a:p>
          <a:p>
            <a:endParaRPr lang="en-US" altLang="zh-CN" dirty="0"/>
          </a:p>
        </p:txBody>
      </p:sp>
      <p:sp>
        <p:nvSpPr>
          <p:cNvPr id="9219" name="Text Box 4"/>
          <p:cNvSpPr/>
          <p:nvPr/>
        </p:nvSpPr>
        <p:spPr>
          <a:xfrm>
            <a:off x="5740400" y="4005263"/>
            <a:ext cx="214312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行为</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价值观</a:t>
            </a:r>
            <a:endParaRPr lang="zh-CN" altLang="en-US" dirty="0">
              <a:solidFill>
                <a:schemeClr val="bg1"/>
              </a:solidFill>
              <a:latin typeface="Arial" panose="020B0604020202020204" pitchFamily="34" charset="0"/>
              <a:ea typeface="宋体" panose="02010600030101010101" pitchFamily="2" charset="-122"/>
            </a:endParaRPr>
          </a:p>
        </p:txBody>
      </p:sp>
      <p:sp>
        <p:nvSpPr>
          <p:cNvPr id="9220" name="Text Box 6"/>
          <p:cNvSpPr/>
          <p:nvPr/>
        </p:nvSpPr>
        <p:spPr>
          <a:xfrm>
            <a:off x="5746750" y="1419225"/>
            <a:ext cx="213677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专业技能</a:t>
            </a:r>
            <a:endPar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9221" name="Text Box 9"/>
          <p:cNvSpPr/>
          <p:nvPr/>
        </p:nvSpPr>
        <p:spPr>
          <a:xfrm>
            <a:off x="5746750" y="2276475"/>
            <a:ext cx="2136775" cy="714375"/>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经验</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成就</a:t>
            </a:r>
            <a:endParaRPr lang="zh-CN" altLang="en-US" dirty="0">
              <a:solidFill>
                <a:schemeClr val="bg1"/>
              </a:solidFill>
              <a:latin typeface="Arial" panose="020B0604020202020204" pitchFamily="34" charset="0"/>
              <a:ea typeface="宋体" panose="02010600030101010101" pitchFamily="2" charset="-122"/>
            </a:endParaRPr>
          </a:p>
        </p:txBody>
      </p:sp>
      <p:sp>
        <p:nvSpPr>
          <p:cNvPr id="9222" name="Text Box 13"/>
          <p:cNvSpPr/>
          <p:nvPr/>
        </p:nvSpPr>
        <p:spPr>
          <a:xfrm>
            <a:off x="5740400" y="3141663"/>
            <a:ext cx="2143125" cy="717550"/>
          </a:xfrm>
          <a:prstGeom prst="rect">
            <a:avLst/>
          </a:prstGeom>
          <a:solidFill>
            <a:srgbClr val="666699"/>
          </a:solidFill>
          <a:ln w="9525">
            <a:noFill/>
          </a:ln>
        </p:spPr>
        <p:txBody>
          <a:bodyPr wrap="none" lIns="91427" tIns="45714" rIns="91427" bIns="45714" anchor="ctr" anchorCtr="0"/>
          <a:p>
            <a:pPr algn="ctr" eaLnBrk="0" hangingPunct="0"/>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能力</a:t>
            </a:r>
            <a:r>
              <a:rPr lang="en-US" altLang="zh-CN"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a:t>
            </a:r>
            <a:r>
              <a:rPr lang="zh-CN" altLang="en-US" sz="2000" b="1" dirty="0">
                <a:solidFill>
                  <a:schemeClr val="bg1"/>
                </a:solidFill>
                <a:latin typeface="黑体" panose="02010609060101010101" pitchFamily="49" charset="-122"/>
                <a:ea typeface="黑体" panose="02010609060101010101" pitchFamily="49" charset="-122"/>
                <a:sym typeface="黑体" panose="02010609060101010101" pitchFamily="49" charset="-122"/>
              </a:rPr>
              <a:t>性格</a:t>
            </a:r>
            <a:endParaRPr lang="zh-CN" altLang="en-US" dirty="0">
              <a:solidFill>
                <a:schemeClr val="bg1"/>
              </a:solidFill>
              <a:latin typeface="Arial" panose="020B0604020202020204" pitchFamily="34" charset="0"/>
              <a:ea typeface="宋体" panose="02010600030101010101" pitchFamily="2" charset="-122"/>
            </a:endParaRPr>
          </a:p>
        </p:txBody>
      </p:sp>
      <p:sp>
        <p:nvSpPr>
          <p:cNvPr id="9223" name="Text Box 8"/>
          <p:cNvSpPr txBox="1"/>
          <p:nvPr/>
        </p:nvSpPr>
        <p:spPr>
          <a:xfrm>
            <a:off x="7894638" y="1673225"/>
            <a:ext cx="1211262" cy="2835275"/>
          </a:xfrm>
          <a:prstGeom prst="rect">
            <a:avLst/>
          </a:prstGeom>
          <a:noFill/>
          <a:ln w="9525">
            <a:noFill/>
          </a:ln>
        </p:spPr>
        <p:txBody>
          <a:bodyPr anchor="t" anchorCtr="0">
            <a:spAutoFit/>
          </a:bodyPr>
          <a:p>
            <a:r>
              <a:rPr lang="en-US" altLang="zh-CN" b="1" dirty="0">
                <a:latin typeface="Arial" panose="020B0604020202020204" pitchFamily="34" charset="0"/>
                <a:ea typeface="宋体" panose="02010600030101010101" pitchFamily="2" charset="-122"/>
              </a:rPr>
              <a:t>7</a:t>
            </a:r>
            <a:r>
              <a:rPr lang="zh-CN" altLang="en-US" b="1" dirty="0">
                <a:latin typeface="Arial" panose="020B0604020202020204" pitchFamily="34" charset="0"/>
                <a:ea typeface="宋体" panose="02010600030101010101" pitchFamily="2" charset="-122"/>
              </a:rPr>
              <a:t>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en-US" altLang="zh-CN" b="1" dirty="0">
                <a:latin typeface="Arial" panose="020B0604020202020204" pitchFamily="34" charset="0"/>
                <a:ea typeface="宋体" panose="02010600030101010101" pitchFamily="2" charset="-122"/>
              </a:rPr>
              <a:t>1</a:t>
            </a:r>
            <a:r>
              <a:rPr lang="zh-CN" altLang="en-US" b="1" dirty="0">
                <a:latin typeface="Arial" panose="020B0604020202020204" pitchFamily="34" charset="0"/>
                <a:ea typeface="宋体" panose="02010600030101010101" pitchFamily="2" charset="-122"/>
              </a:rPr>
              <a:t>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10%</a:t>
            </a:r>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endParaRPr lang="zh-CN" altLang="en-US" b="1" dirty="0">
              <a:latin typeface="Arial" panose="020B0604020202020204" pitchFamily="34" charset="0"/>
              <a:ea typeface="宋体" panose="02010600030101010101" pitchFamily="2" charset="-122"/>
            </a:endParaRPr>
          </a:p>
          <a:p>
            <a:r>
              <a:rPr lang="zh-CN" altLang="en-US" b="1" dirty="0">
                <a:latin typeface="Arial" panose="020B0604020202020204" pitchFamily="34" charset="0"/>
                <a:ea typeface="宋体" panose="02010600030101010101" pitchFamily="2" charset="-122"/>
              </a:rPr>
              <a:t>10%</a:t>
            </a:r>
            <a:endParaRPr lang="zh-CN" altLang="en-US" b="1" dirty="0">
              <a:latin typeface="Arial" panose="020B0604020202020204" pitchFamily="34" charset="0"/>
              <a:ea typeface="宋体" panose="02010600030101010101" pitchFamily="2" charset="-122"/>
            </a:endParaRPr>
          </a:p>
        </p:txBody>
      </p:sp>
      <p:graphicFrame>
        <p:nvGraphicFramePr>
          <p:cNvPr id="9224" name="图表 5"/>
          <p:cNvGraphicFramePr/>
          <p:nvPr/>
        </p:nvGraphicFramePr>
        <p:xfrm>
          <a:off x="128588" y="1204913"/>
          <a:ext cx="5286375" cy="3773487"/>
        </p:xfrm>
        <a:graphic>
          <a:graphicData uri="http://schemas.openxmlformats.org/presentationml/2006/ole">
            <mc:AlternateContent xmlns:mc="http://schemas.openxmlformats.org/markup-compatibility/2006">
              <mc:Choice xmlns:v="urn:schemas-microsoft-com:vml" Requires="v">
                <p:oleObj spid="_x0000_s3076" name="" r:id="rId1" imgW="5285105" imgH="3773170" progId="Excel.Chart.8">
                  <p:embed/>
                </p:oleObj>
              </mc:Choice>
              <mc:Fallback>
                <p:oleObj name="" r:id="rId1" imgW="5285105" imgH="3773170" progId="Excel.Chart.8">
                  <p:embed/>
                  <p:pic>
                    <p:nvPicPr>
                      <p:cNvPr id="0" name="图片 3075"/>
                      <p:cNvPicPr/>
                      <p:nvPr/>
                    </p:nvPicPr>
                    <p:blipFill>
                      <a:blip r:embed="rId2"/>
                      <a:stretch>
                        <a:fillRect/>
                      </a:stretch>
                    </p:blipFill>
                    <p:spPr>
                      <a:xfrm>
                        <a:off x="128588" y="1204913"/>
                        <a:ext cx="5286375" cy="3773487"/>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idx="4294967295"/>
          </p:nvPr>
        </p:nvSpPr>
        <p:spPr/>
        <p:txBody>
          <a:bodyPr wrap="square" lIns="91440" tIns="45720" rIns="91440" bIns="45720" anchor="ctr" anchorCtr="0"/>
          <a:p>
            <a:r>
              <a:rPr lang="zh-CN" altLang="en-US" dirty="0"/>
              <a:t>招聘目的 Target</a:t>
            </a:r>
            <a:endParaRPr lang="zh-CN" altLang="en-US" dirty="0"/>
          </a:p>
        </p:txBody>
      </p:sp>
      <p:sp>
        <p:nvSpPr>
          <p:cNvPr id="10242"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pic>
        <p:nvPicPr>
          <p:cNvPr id="10243" name="图示 4"/>
          <p:cNvPicPr/>
          <p:nvPr/>
        </p:nvPicPr>
        <p:blipFill>
          <a:blip r:embed="rId1"/>
          <a:stretch>
            <a:fillRect/>
          </a:stretch>
        </p:blipFill>
        <p:spPr>
          <a:xfrm>
            <a:off x="384175" y="1249363"/>
            <a:ext cx="8448675" cy="4316412"/>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idx="4294967295"/>
          </p:nvPr>
        </p:nvSpPr>
        <p:spPr/>
        <p:txBody>
          <a:bodyPr wrap="square" lIns="91440" tIns="45720" rIns="91440" bIns="45720" anchor="ctr" anchorCtr="0"/>
          <a:p>
            <a:endParaRPr lang="zh-CN" altLang="en-US" dirty="0"/>
          </a:p>
        </p:txBody>
      </p:sp>
      <p:sp>
        <p:nvSpPr>
          <p:cNvPr id="11266" name="Rectangle 3"/>
          <p:cNvSpPr>
            <a:spLocks noGrp="1"/>
          </p:cNvSpPr>
          <p:nvPr>
            <p:ph type="body" idx="4294967295"/>
          </p:nvPr>
        </p:nvSpPr>
        <p:spPr>
          <a:xfrm>
            <a:off x="684213" y="1485900"/>
            <a:ext cx="8075612" cy="4524375"/>
          </a:xfrm>
        </p:spPr>
        <p:txBody>
          <a:bodyPr wrap="square" lIns="91440" tIns="45720" rIns="91440" bIns="45720" anchor="t" anchorCtr="0"/>
          <a:p>
            <a:pPr>
              <a:buNone/>
            </a:pPr>
            <a:r>
              <a:rPr lang="zh-CN" altLang="en-US" sz="5200" dirty="0">
                <a:latin typeface="隶书" panose="02010509060101010101" pitchFamily="1" charset="-122"/>
                <a:ea typeface="隶书" panose="02010509060101010101" pitchFamily="1" charset="-122"/>
              </a:rPr>
              <a:t> </a:t>
            </a:r>
            <a:endParaRPr lang="zh-CN" altLang="en-US" sz="3300" dirty="0">
              <a:solidFill>
                <a:schemeClr val="tx2"/>
              </a:solidFill>
              <a:latin typeface="华文新魏" panose="02010800040101010101" pitchFamily="2" charset="-122"/>
              <a:ea typeface="华文新魏" panose="02010800040101010101" pitchFamily="2" charset="-122"/>
            </a:endParaRPr>
          </a:p>
        </p:txBody>
      </p:sp>
      <p:sp>
        <p:nvSpPr>
          <p:cNvPr id="11267" name="Text Box 4"/>
          <p:cNvSpPr txBox="1"/>
          <p:nvPr/>
        </p:nvSpPr>
        <p:spPr>
          <a:xfrm>
            <a:off x="625475" y="1157288"/>
            <a:ext cx="309563" cy="365125"/>
          </a:xfrm>
          <a:prstGeom prst="rect">
            <a:avLst/>
          </a:prstGeom>
          <a:noFill/>
          <a:ln w="9525">
            <a:noFill/>
          </a:ln>
        </p:spPr>
        <p:txBody>
          <a:bodyPr wrap="none" anchor="t" anchorCtr="0">
            <a:spAutoFit/>
          </a:bodyPr>
          <a:p>
            <a:endParaRPr lang="zh-CN" altLang="en-US" dirty="0">
              <a:latin typeface="Arial" panose="020B0604020202020204" pitchFamily="34" charset="0"/>
              <a:ea typeface="宋体" panose="02010600030101010101" pitchFamily="2" charset="-122"/>
            </a:endParaRPr>
          </a:p>
        </p:txBody>
      </p:sp>
      <p:grpSp>
        <p:nvGrpSpPr>
          <p:cNvPr id="11268" name="Group 5"/>
          <p:cNvGrpSpPr/>
          <p:nvPr/>
        </p:nvGrpSpPr>
        <p:grpSpPr>
          <a:xfrm>
            <a:off x="223838" y="1268413"/>
            <a:ext cx="5294312" cy="4321175"/>
            <a:chOff x="0" y="0"/>
            <a:chExt cx="7271898" cy="2433600"/>
          </a:xfrm>
        </p:grpSpPr>
        <p:sp>
          <p:nvSpPr>
            <p:cNvPr id="11269" name="圆角矩形 5"/>
            <p:cNvSpPr/>
            <p:nvPr/>
          </p:nvSpPr>
          <p:spPr>
            <a:xfrm>
              <a:off x="0" y="0"/>
              <a:ext cx="7271898" cy="2433600"/>
            </a:xfrm>
            <a:prstGeom prst="roundRect">
              <a:avLst>
                <a:gd name="adj" fmla="val 16667"/>
              </a:avLst>
            </a:prstGeom>
            <a:solidFill>
              <a:srgbClr val="6B6BCF"/>
            </a:solidFill>
            <a:ln w="25400" cap="flat" cmpd="sng">
              <a:solidFill>
                <a:srgbClr val="FFFFFF"/>
              </a:solidFill>
              <a:prstDash val="solid"/>
              <a:round/>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11270" name="圆角矩形 4"/>
            <p:cNvSpPr/>
            <p:nvPr/>
          </p:nvSpPr>
          <p:spPr>
            <a:xfrm>
              <a:off x="119926" y="118908"/>
              <a:ext cx="7032047" cy="2195783"/>
            </a:xfrm>
            <a:prstGeom prst="rect">
              <a:avLst/>
            </a:prstGeom>
            <a:noFill/>
            <a:ln w="9525">
              <a:noFill/>
            </a:ln>
          </p:spPr>
          <p:txBody>
            <a:bodyPr lIns="152400" tIns="152400" rIns="152400" bIns="152400" anchor="ctr" anchorCtr="0"/>
            <a:p>
              <a:r>
                <a:rPr lang="zh-CN" altLang="en-US" sz="3600" dirty="0">
                  <a:solidFill>
                    <a:srgbClr val="FFFFFF"/>
                  </a:solidFill>
                  <a:latin typeface="微软雅黑" panose="020B0503020204020204" pitchFamily="34" charset="-122"/>
                  <a:ea typeface="微软雅黑" panose="020B0503020204020204" pitchFamily="34" charset="-122"/>
                </a:rPr>
                <a:t>我们所能做的一切就是把赌注押在我们所挑选的人的身上。</a:t>
              </a:r>
              <a:r>
                <a:rPr lang="zh-CN" altLang="en-US" sz="3600" dirty="0">
                  <a:solidFill>
                    <a:schemeClr val="tx2"/>
                  </a:solidFill>
                  <a:latin typeface="微软雅黑" panose="020B0503020204020204" pitchFamily="34" charset="-122"/>
                  <a:ea typeface="微软雅黑" panose="020B0503020204020204" pitchFamily="34" charset="-122"/>
                </a:rPr>
                <a:t>  </a:t>
              </a:r>
              <a:r>
                <a:rPr lang="en-US" altLang="zh-CN" sz="3600" dirty="0">
                  <a:solidFill>
                    <a:schemeClr val="tx2"/>
                  </a:solidFill>
                  <a:latin typeface="华文新魏" panose="02010800040101010101" pitchFamily="2" charset="-122"/>
                  <a:ea typeface="华文新魏" panose="02010800040101010101" pitchFamily="2" charset="-122"/>
                </a:rPr>
                <a:t>		</a:t>
              </a:r>
              <a:endParaRPr lang="en-US" altLang="zh-CN" sz="3600" dirty="0">
                <a:solidFill>
                  <a:schemeClr val="tx2"/>
                </a:solidFill>
                <a:latin typeface="华文新魏" panose="02010800040101010101" pitchFamily="2" charset="-122"/>
                <a:ea typeface="华文新魏" panose="02010800040101010101" pitchFamily="2" charset="-122"/>
              </a:endParaRPr>
            </a:p>
            <a:p>
              <a:r>
                <a:rPr lang="en-US" altLang="zh-CN" sz="3600" b="1" dirty="0">
                  <a:solidFill>
                    <a:schemeClr val="tx2"/>
                  </a:solidFill>
                  <a:latin typeface="华文新魏" panose="02010800040101010101" pitchFamily="2" charset="-122"/>
                  <a:ea typeface="华文新魏" panose="02010800040101010101" pitchFamily="2" charset="-122"/>
                </a:rPr>
                <a:t>   </a:t>
              </a:r>
              <a:r>
                <a:rPr lang="zh-CN" altLang="en-US" sz="2400" b="1" dirty="0">
                  <a:solidFill>
                    <a:srgbClr val="F2F2F2"/>
                  </a:solidFill>
                  <a:latin typeface="Calibri" panose="020F0502020204030204" pitchFamily="34" charset="0"/>
                  <a:ea typeface="华文新魏" panose="02010800040101010101" pitchFamily="2" charset="-122"/>
                </a:rPr>
                <a:t>——</a:t>
              </a:r>
              <a:r>
                <a:rPr lang="en-US" altLang="zh-CN" sz="2400" b="1" dirty="0">
                  <a:solidFill>
                    <a:srgbClr val="F2F2F2"/>
                  </a:solidFill>
                  <a:latin typeface="Calibri" panose="020F0502020204030204" pitchFamily="34" charset="0"/>
                  <a:ea typeface="华文新魏" panose="02010800040101010101" pitchFamily="2" charset="-122"/>
                </a:rPr>
                <a:t>GE </a:t>
              </a:r>
              <a:r>
                <a:rPr lang="zh-CN" altLang="en-US" sz="2400" b="1" dirty="0">
                  <a:solidFill>
                    <a:srgbClr val="F2F2F2"/>
                  </a:solidFill>
                  <a:latin typeface="Calibri" panose="020F0502020204030204" pitchFamily="34" charset="0"/>
                  <a:ea typeface="华文新魏" panose="02010800040101010101" pitchFamily="2" charset="-122"/>
                </a:rPr>
                <a:t>前</a:t>
              </a:r>
              <a:r>
                <a:rPr lang="en-US" altLang="zh-CN" sz="2400" b="1" dirty="0">
                  <a:solidFill>
                    <a:srgbClr val="F2F2F2"/>
                  </a:solidFill>
                  <a:latin typeface="Calibri" panose="020F0502020204030204" pitchFamily="34" charset="0"/>
                  <a:ea typeface="华文新魏" panose="02010800040101010101" pitchFamily="2" charset="-122"/>
                </a:rPr>
                <a:t>CEO </a:t>
              </a:r>
              <a:r>
                <a:rPr lang="zh-CN" altLang="en-US" sz="2400" b="1" dirty="0">
                  <a:solidFill>
                    <a:srgbClr val="F2F2F2"/>
                  </a:solidFill>
                  <a:latin typeface="华文新魏" panose="02010800040101010101" pitchFamily="2" charset="-122"/>
                  <a:ea typeface="华文新魏" panose="02010800040101010101" pitchFamily="2" charset="-122"/>
                </a:rPr>
                <a:t>杰克 </a:t>
              </a:r>
              <a:r>
                <a:rPr lang="zh-CN" altLang="en-US" sz="2400" b="1" dirty="0">
                  <a:solidFill>
                    <a:srgbClr val="F2F2F2"/>
                  </a:solidFill>
                  <a:latin typeface="Calibri" panose="020F0502020204030204" pitchFamily="34" charset="0"/>
                  <a:ea typeface="华文新魏" panose="02010800040101010101" pitchFamily="2" charset="-122"/>
                </a:rPr>
                <a:t>·</a:t>
              </a:r>
              <a:r>
                <a:rPr lang="zh-CN" altLang="en-US" sz="2400" b="1" dirty="0">
                  <a:solidFill>
                    <a:srgbClr val="F2F2F2"/>
                  </a:solidFill>
                  <a:latin typeface="华文新魏" panose="02010800040101010101" pitchFamily="2" charset="-122"/>
                  <a:ea typeface="华文新魏" panose="02010800040101010101" pitchFamily="2" charset="-122"/>
                </a:rPr>
                <a:t> 韦尔奇</a:t>
              </a:r>
              <a:endParaRPr lang="zh-CN" altLang="en-US" sz="2400" b="1" dirty="0">
                <a:solidFill>
                  <a:srgbClr val="F2F2F2"/>
                </a:solidFill>
                <a:latin typeface="华文新魏" panose="02010800040101010101" pitchFamily="2" charset="-122"/>
                <a:ea typeface="华文新魏" panose="02010800040101010101" pitchFamily="2" charset="-122"/>
              </a:endParaRPr>
            </a:p>
          </p:txBody>
        </p:sp>
      </p:grpSp>
      <p:pic>
        <p:nvPicPr>
          <p:cNvPr id="11271" name="Picture 8"/>
          <p:cNvPicPr>
            <a:picLocks noChangeAspect="1"/>
          </p:cNvPicPr>
          <p:nvPr/>
        </p:nvPicPr>
        <p:blipFill>
          <a:blip r:embed="rId1"/>
          <a:stretch>
            <a:fillRect/>
          </a:stretch>
        </p:blipFill>
        <p:spPr>
          <a:xfrm>
            <a:off x="5516563" y="1262063"/>
            <a:ext cx="3590925" cy="4327525"/>
          </a:xfrm>
          <a:prstGeom prst="rect">
            <a:avLst/>
          </a:prstGeom>
          <a:noFill/>
          <a:ln w="9525">
            <a:noFill/>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2289" name="Picture 9"/>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0" name="TextBox 5"/>
          <p:cNvSpPr txBox="1"/>
          <p:nvPr/>
        </p:nvSpPr>
        <p:spPr>
          <a:xfrm>
            <a:off x="252413" y="1019175"/>
            <a:ext cx="3167062" cy="4356100"/>
          </a:xfrm>
          <a:prstGeom prst="rect">
            <a:avLst/>
          </a:prstGeom>
          <a:noFill/>
          <a:ln w="9525">
            <a:noFill/>
          </a:ln>
        </p:spPr>
        <p:txBody>
          <a:bodyPr anchor="t" anchorCtr="0">
            <a:spAutoFit/>
          </a:bodyPr>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我们所能做的一切就是把赌注押在我们所挑选的人的身上。</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——杰克 · 韦尔奇</a:t>
            </a: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7678</Words>
  <Application>WPS 演示</Application>
  <PresentationFormat>全屏显示(4:3)</PresentationFormat>
  <Paragraphs>823</Paragraphs>
  <Slides>58</Slides>
  <Notes>0</Notes>
  <HiddenSlides>2</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58</vt:i4>
      </vt:variant>
    </vt:vector>
  </HeadingPairs>
  <TitlesOfParts>
    <vt:vector size="72" baseType="lpstr">
      <vt:lpstr>Arial</vt:lpstr>
      <vt:lpstr>宋体</vt:lpstr>
      <vt:lpstr>Wingdings</vt:lpstr>
      <vt:lpstr>微软雅黑</vt:lpstr>
      <vt:lpstr>Calibri</vt:lpstr>
      <vt:lpstr>黑体</vt:lpstr>
      <vt:lpstr>等线 Light</vt:lpstr>
      <vt:lpstr>微软雅黑 Light</vt:lpstr>
      <vt:lpstr>隶书</vt:lpstr>
      <vt:lpstr>华文新魏</vt:lpstr>
      <vt:lpstr>Arial Unicode MS</vt:lpstr>
      <vt:lpstr>默认设计模板</vt:lpstr>
      <vt:lpstr>1_默认设计模板</vt:lpstr>
      <vt:lpstr>Excel.Chart.8</vt:lpstr>
      <vt:lpstr>如何成为优秀的面试官</vt:lpstr>
      <vt:lpstr>PowerPoint 演示文稿</vt:lpstr>
      <vt:lpstr>PowerPoint 演示文稿</vt:lpstr>
      <vt:lpstr>按照《三国演义》中的武力排名如下 </vt:lpstr>
      <vt:lpstr>各武将信息对比</vt:lpstr>
      <vt:lpstr>素质模型</vt:lpstr>
      <vt:lpstr>招聘目的 Target</vt:lpstr>
      <vt:lpstr>PowerPoint 演示文稿</vt:lpstr>
      <vt:lpstr>PowerPoint 演示文稿</vt:lpstr>
      <vt:lpstr>PowerPoint 演示文稿</vt:lpstr>
      <vt:lpstr>PowerPoint 演示文稿</vt:lpstr>
      <vt:lpstr>PowerPoint 演示文稿</vt:lpstr>
      <vt:lpstr>目录 Index</vt:lpstr>
      <vt:lpstr>招聘流程 Recruitment Procedure</vt:lpstr>
      <vt:lpstr>PowerPoint 演示文稿</vt:lpstr>
      <vt:lpstr>PowerPoint 演示文稿</vt:lpstr>
      <vt:lpstr>PowerPoint 演示文稿</vt:lpstr>
      <vt:lpstr>PowerPoint 演示文稿</vt:lpstr>
      <vt:lpstr>PowerPoint 演示文稿</vt:lpstr>
      <vt:lpstr>面试流程 Interview Procedures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面试问题 Interview Questions</vt:lpstr>
      <vt:lpstr>PowerPoint 演示文稿</vt:lpstr>
      <vt:lpstr>PowerPoint 演示文稿</vt:lpstr>
      <vt:lpstr>PowerPoint 演示文稿</vt:lpstr>
      <vt:lpstr>PowerPoint 演示文稿</vt:lpstr>
      <vt:lpstr>PowerPoint 演示文稿</vt:lpstr>
      <vt:lpstr>一面关注 First Interview</vt:lpstr>
      <vt:lpstr>一面关注 First Interview</vt:lpstr>
      <vt:lpstr>一面关注 First Interview</vt:lpstr>
      <vt:lpstr>一面关注 First Interview</vt:lpstr>
      <vt:lpstr>二面关注 Second Interview</vt:lpstr>
      <vt:lpstr>二面关注 Second Interview</vt:lpstr>
      <vt:lpstr>二面关注 Second Interview</vt:lpstr>
      <vt:lpstr>二面关注 Second Interview</vt:lpstr>
      <vt:lpstr>三面关注 Third Interview</vt:lpstr>
      <vt:lpstr>三面关注 Second Interview</vt:lpstr>
      <vt:lpstr>PowerPoint 演示文稿</vt:lpstr>
      <vt:lpstr>PowerPoint 演示文稿</vt:lpstr>
      <vt:lpstr>PowerPoint 演示文稿</vt:lpstr>
      <vt:lpstr>PowerPoint 演示文稿</vt:lpstr>
      <vt:lpstr>面试Case分享 Interview Case Share</vt:lpstr>
      <vt:lpstr>PowerPoint 演示文稿</vt:lpstr>
      <vt:lpstr>面试Case分享 Interview Case Share</vt:lpstr>
      <vt:lpstr>PowerPoint 演示文稿</vt:lpstr>
      <vt:lpstr>面试定级 Interview Tech Level</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雨林木风</dc:creator>
  <cp:lastModifiedBy>Black Xie</cp:lastModifiedBy>
  <cp:revision>271</cp:revision>
  <dcterms:created xsi:type="dcterms:W3CDTF">2010-12-07T07:15:00Z</dcterms:created>
  <dcterms:modified xsi:type="dcterms:W3CDTF">2021-11-15T17:03:15Z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3B3F9C5AB09A402EBFE0ADCE05B164CC</vt:lpwstr>
  </property>
</Properties>
</file>